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sldIdLst>
    <p:sldId id="256" r:id="rId5"/>
    <p:sldId id="300" r:id="rId6"/>
    <p:sldId id="294" r:id="rId7"/>
    <p:sldId id="305" r:id="rId8"/>
    <p:sldId id="280" r:id="rId9"/>
    <p:sldId id="287" r:id="rId10"/>
    <p:sldId id="301" r:id="rId11"/>
    <p:sldId id="288" r:id="rId12"/>
    <p:sldId id="311" r:id="rId13"/>
    <p:sldId id="313" r:id="rId14"/>
    <p:sldId id="302" r:id="rId15"/>
    <p:sldId id="289" r:id="rId16"/>
    <p:sldId id="315" r:id="rId17"/>
    <p:sldId id="312" r:id="rId18"/>
    <p:sldId id="314" r:id="rId19"/>
    <p:sldId id="316" r:id="rId20"/>
    <p:sldId id="317" r:id="rId21"/>
    <p:sldId id="318" r:id="rId22"/>
    <p:sldId id="319" r:id="rId23"/>
    <p:sldId id="320" r:id="rId24"/>
    <p:sldId id="321" r:id="rId25"/>
    <p:sldId id="323" r:id="rId26"/>
    <p:sldId id="303" r:id="rId27"/>
    <p:sldId id="325" r:id="rId28"/>
    <p:sldId id="324" r:id="rId29"/>
    <p:sldId id="304" r:id="rId30"/>
    <p:sldId id="290" r:id="rId31"/>
    <p:sldId id="306" r:id="rId32"/>
    <p:sldId id="326" r:id="rId33"/>
    <p:sldId id="307" r:id="rId34"/>
    <p:sldId id="308" r:id="rId35"/>
    <p:sldId id="330" r:id="rId36"/>
    <p:sldId id="331" r:id="rId37"/>
    <p:sldId id="332" r:id="rId38"/>
    <p:sldId id="309" r:id="rId39"/>
    <p:sldId id="310" r:id="rId40"/>
  </p:sldIdLst>
  <p:sldSz cx="12192000" cy="6858000"/>
  <p:notesSz cx="7104063" cy="102346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8787"/>
    <a:srgbClr val="58595B"/>
    <a:srgbClr val="4E4F50"/>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677" autoAdjust="0"/>
  </p:normalViewPr>
  <p:slideViewPr>
    <p:cSldViewPr snapToGrid="0">
      <p:cViewPr varScale="1">
        <p:scale>
          <a:sx n="143" d="100"/>
          <a:sy n="143" d="100"/>
        </p:scale>
        <p:origin x="906" y="120"/>
      </p:cViewPr>
      <p:guideLst/>
    </p:cSldViewPr>
  </p:slideViewPr>
  <p:notesTextViewPr>
    <p:cViewPr>
      <p:scale>
        <a:sx n="3" d="2"/>
        <a:sy n="3" d="2"/>
      </p:scale>
      <p:origin x="0" y="0"/>
    </p:cViewPr>
  </p:notesTextViewPr>
  <p:notesViewPr>
    <p:cSldViewPr snapToGrid="0">
      <p:cViewPr varScale="1">
        <p:scale>
          <a:sx n="83" d="100"/>
          <a:sy n="83" d="100"/>
        </p:scale>
        <p:origin x="385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427" cy="513508"/>
          </a:xfrm>
          <a:prstGeom prst="rect">
            <a:avLst/>
          </a:prstGeom>
        </p:spPr>
        <p:txBody>
          <a:bodyPr vert="horz" lIns="94796" tIns="47398" rIns="94796" bIns="47398" rtlCol="0"/>
          <a:lstStyle>
            <a:lvl1pPr algn="l">
              <a:defRPr sz="12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4796" tIns="47398" rIns="94796" bIns="47398" rtlCol="0"/>
          <a:lstStyle>
            <a:lvl1pPr algn="r">
              <a:defRPr sz="1200"/>
            </a:lvl1pPr>
          </a:lstStyle>
          <a:p>
            <a:fld id="{21CABFC7-5466-4DB2-A68C-622423F0A449}" type="datetimeFigureOut">
              <a:rPr lang="en-GB" smtClean="0"/>
              <a:t>20/11/2024</a:t>
            </a:fld>
            <a:endParaRPr lang="en-GB"/>
          </a:p>
        </p:txBody>
      </p:sp>
      <p:sp>
        <p:nvSpPr>
          <p:cNvPr id="4" name="Slide Image Placehold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4796" tIns="47398" rIns="94796" bIns="4739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4796" tIns="47398" rIns="94796" bIns="4739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721107"/>
            <a:ext cx="3078427" cy="513507"/>
          </a:xfrm>
          <a:prstGeom prst="rect">
            <a:avLst/>
          </a:prstGeom>
        </p:spPr>
        <p:txBody>
          <a:bodyPr vert="horz" lIns="94796" tIns="47398" rIns="94796" bIns="47398" rtlCol="0" anchor="b"/>
          <a:lstStyle>
            <a:lvl1pPr algn="l">
              <a:defRPr sz="1200"/>
            </a:lvl1pPr>
          </a:lstStyle>
          <a:p>
            <a:endParaRPr lang="en-GB"/>
          </a:p>
        </p:txBody>
      </p:sp>
      <p:sp>
        <p:nvSpPr>
          <p:cNvPr id="7" name="Slide Number Placeholder 6"/>
          <p:cNvSpPr>
            <a:spLocks noGrp="1"/>
          </p:cNvSpPr>
          <p:nvPr>
            <p:ph type="sldNum" sz="quarter" idx="5"/>
          </p:nvPr>
        </p:nvSpPr>
        <p:spPr>
          <a:xfrm>
            <a:off x="4023993" y="9721107"/>
            <a:ext cx="3078427" cy="513507"/>
          </a:xfrm>
          <a:prstGeom prst="rect">
            <a:avLst/>
          </a:prstGeom>
        </p:spPr>
        <p:txBody>
          <a:bodyPr vert="horz" lIns="94796" tIns="47398" rIns="94796" bIns="47398" rtlCol="0" anchor="b"/>
          <a:lstStyle>
            <a:lvl1pPr algn="r">
              <a:defRPr sz="1200"/>
            </a:lvl1pPr>
          </a:lstStyle>
          <a:p>
            <a:fld id="{0AEE4720-1F83-4649-9E5E-21E9C92CE399}" type="slidenum">
              <a:rPr lang="en-GB" smtClean="0"/>
              <a:t>‹nr.›</a:t>
            </a:fld>
            <a:endParaRPr lang="en-GB"/>
          </a:p>
        </p:txBody>
      </p:sp>
    </p:spTree>
    <p:extLst>
      <p:ext uri="{BB962C8B-B14F-4D97-AF65-F5344CB8AC3E}">
        <p14:creationId xmlns:p14="http://schemas.microsoft.com/office/powerpoint/2010/main" val="149401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 Mødet i dag afholdes på vores erhvervskollegie -  I kan se at vi har nye bygninger… </a:t>
            </a:r>
          </a:p>
        </p:txBody>
      </p:sp>
      <p:sp>
        <p:nvSpPr>
          <p:cNvPr id="4" name="Pladsholder til slidenummer 3"/>
          <p:cNvSpPr>
            <a:spLocks noGrp="1"/>
          </p:cNvSpPr>
          <p:nvPr>
            <p:ph type="sldNum" sz="quarter" idx="5"/>
          </p:nvPr>
        </p:nvSpPr>
        <p:spPr/>
        <p:txBody>
          <a:bodyPr/>
          <a:lstStyle/>
          <a:p>
            <a:fld id="{0AEE4720-1F83-4649-9E5E-21E9C92CE399}" type="slidenum">
              <a:rPr lang="en-GB" smtClean="0"/>
              <a:t>3</a:t>
            </a:fld>
            <a:endParaRPr lang="en-GB"/>
          </a:p>
        </p:txBody>
      </p:sp>
    </p:spTree>
    <p:extLst>
      <p:ext uri="{BB962C8B-B14F-4D97-AF65-F5344CB8AC3E}">
        <p14:creationId xmlns:p14="http://schemas.microsoft.com/office/powerpoint/2010/main" val="4015126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4</a:t>
            </a:fld>
            <a:endParaRPr lang="en-GB"/>
          </a:p>
        </p:txBody>
      </p:sp>
    </p:spTree>
    <p:extLst>
      <p:ext uri="{BB962C8B-B14F-4D97-AF65-F5344CB8AC3E}">
        <p14:creationId xmlns:p14="http://schemas.microsoft.com/office/powerpoint/2010/main" val="1678794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5</a:t>
            </a:fld>
            <a:endParaRPr lang="en-GB"/>
          </a:p>
        </p:txBody>
      </p:sp>
    </p:spTree>
    <p:extLst>
      <p:ext uri="{BB962C8B-B14F-4D97-AF65-F5344CB8AC3E}">
        <p14:creationId xmlns:p14="http://schemas.microsoft.com/office/powerpoint/2010/main" val="2305875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6</a:t>
            </a:fld>
            <a:endParaRPr lang="en-GB"/>
          </a:p>
        </p:txBody>
      </p:sp>
    </p:spTree>
    <p:extLst>
      <p:ext uri="{BB962C8B-B14F-4D97-AF65-F5344CB8AC3E}">
        <p14:creationId xmlns:p14="http://schemas.microsoft.com/office/powerpoint/2010/main" val="1168179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7</a:t>
            </a:fld>
            <a:endParaRPr lang="en-GB"/>
          </a:p>
        </p:txBody>
      </p:sp>
    </p:spTree>
    <p:extLst>
      <p:ext uri="{BB962C8B-B14F-4D97-AF65-F5344CB8AC3E}">
        <p14:creationId xmlns:p14="http://schemas.microsoft.com/office/powerpoint/2010/main" val="2574756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8</a:t>
            </a:fld>
            <a:endParaRPr lang="en-GB"/>
          </a:p>
        </p:txBody>
      </p:sp>
    </p:spTree>
    <p:extLst>
      <p:ext uri="{BB962C8B-B14F-4D97-AF65-F5344CB8AC3E}">
        <p14:creationId xmlns:p14="http://schemas.microsoft.com/office/powerpoint/2010/main" val="877963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9</a:t>
            </a:fld>
            <a:endParaRPr lang="en-GB"/>
          </a:p>
        </p:txBody>
      </p:sp>
    </p:spTree>
    <p:extLst>
      <p:ext uri="{BB962C8B-B14F-4D97-AF65-F5344CB8AC3E}">
        <p14:creationId xmlns:p14="http://schemas.microsoft.com/office/powerpoint/2010/main" val="2994647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10</a:t>
            </a:fld>
            <a:endParaRPr lang="en-GB"/>
          </a:p>
        </p:txBody>
      </p:sp>
    </p:spTree>
    <p:extLst>
      <p:ext uri="{BB962C8B-B14F-4D97-AF65-F5344CB8AC3E}">
        <p14:creationId xmlns:p14="http://schemas.microsoft.com/office/powerpoint/2010/main" val="2725285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Louise:</a:t>
            </a:r>
          </a:p>
        </p:txBody>
      </p:sp>
      <p:sp>
        <p:nvSpPr>
          <p:cNvPr id="4" name="Pladsholder til slidenummer 3"/>
          <p:cNvSpPr>
            <a:spLocks noGrp="1"/>
          </p:cNvSpPr>
          <p:nvPr>
            <p:ph type="sldNum" sz="quarter" idx="5"/>
          </p:nvPr>
        </p:nvSpPr>
        <p:spPr/>
        <p:txBody>
          <a:bodyPr/>
          <a:lstStyle/>
          <a:p>
            <a:fld id="{0AEE4720-1F83-4649-9E5E-21E9C92CE399}" type="slidenum">
              <a:rPr lang="en-GB" smtClean="0"/>
              <a:t>12</a:t>
            </a:fld>
            <a:endParaRPr lang="en-GB"/>
          </a:p>
        </p:txBody>
      </p:sp>
    </p:spTree>
    <p:extLst>
      <p:ext uri="{BB962C8B-B14F-4D97-AF65-F5344CB8AC3E}">
        <p14:creationId xmlns:p14="http://schemas.microsoft.com/office/powerpoint/2010/main" val="1939164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13</a:t>
            </a:fld>
            <a:endParaRPr lang="en-GB"/>
          </a:p>
        </p:txBody>
      </p:sp>
    </p:spTree>
    <p:extLst>
      <p:ext uri="{BB962C8B-B14F-4D97-AF65-F5344CB8AC3E}">
        <p14:creationId xmlns:p14="http://schemas.microsoft.com/office/powerpoint/2010/main" val="2015325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14</a:t>
            </a:fld>
            <a:endParaRPr lang="en-GB"/>
          </a:p>
        </p:txBody>
      </p:sp>
    </p:spTree>
    <p:extLst>
      <p:ext uri="{BB962C8B-B14F-4D97-AF65-F5344CB8AC3E}">
        <p14:creationId xmlns:p14="http://schemas.microsoft.com/office/powerpoint/2010/main" val="3852903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17</a:t>
            </a:fld>
            <a:endParaRPr lang="en-GB"/>
          </a:p>
        </p:txBody>
      </p:sp>
    </p:spTree>
    <p:extLst>
      <p:ext uri="{BB962C8B-B14F-4D97-AF65-F5344CB8AC3E}">
        <p14:creationId xmlns:p14="http://schemas.microsoft.com/office/powerpoint/2010/main" val="2580574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18</a:t>
            </a:fld>
            <a:endParaRPr lang="en-GB"/>
          </a:p>
        </p:txBody>
      </p:sp>
    </p:spTree>
    <p:extLst>
      <p:ext uri="{BB962C8B-B14F-4D97-AF65-F5344CB8AC3E}">
        <p14:creationId xmlns:p14="http://schemas.microsoft.com/office/powerpoint/2010/main" val="832714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19</a:t>
            </a:fld>
            <a:endParaRPr lang="en-GB"/>
          </a:p>
        </p:txBody>
      </p:sp>
    </p:spTree>
    <p:extLst>
      <p:ext uri="{BB962C8B-B14F-4D97-AF65-F5344CB8AC3E}">
        <p14:creationId xmlns:p14="http://schemas.microsoft.com/office/powerpoint/2010/main" val="3802071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20</a:t>
            </a:fld>
            <a:endParaRPr lang="en-GB"/>
          </a:p>
        </p:txBody>
      </p:sp>
    </p:spTree>
    <p:extLst>
      <p:ext uri="{BB962C8B-B14F-4D97-AF65-F5344CB8AC3E}">
        <p14:creationId xmlns:p14="http://schemas.microsoft.com/office/powerpoint/2010/main" val="76124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21</a:t>
            </a:fld>
            <a:endParaRPr lang="en-GB"/>
          </a:p>
        </p:txBody>
      </p:sp>
    </p:spTree>
    <p:extLst>
      <p:ext uri="{BB962C8B-B14F-4D97-AF65-F5344CB8AC3E}">
        <p14:creationId xmlns:p14="http://schemas.microsoft.com/office/powerpoint/2010/main" val="2770230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Louise:</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22</a:t>
            </a:fld>
            <a:endParaRPr lang="en-GB"/>
          </a:p>
        </p:txBody>
      </p:sp>
    </p:spTree>
    <p:extLst>
      <p:ext uri="{BB962C8B-B14F-4D97-AF65-F5344CB8AC3E}">
        <p14:creationId xmlns:p14="http://schemas.microsoft.com/office/powerpoint/2010/main" val="2301141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23</a:t>
            </a:fld>
            <a:endParaRPr lang="en-GB"/>
          </a:p>
        </p:txBody>
      </p:sp>
    </p:spTree>
    <p:extLst>
      <p:ext uri="{BB962C8B-B14F-4D97-AF65-F5344CB8AC3E}">
        <p14:creationId xmlns:p14="http://schemas.microsoft.com/office/powerpoint/2010/main" val="2887354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Nicolaj:</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24</a:t>
            </a:fld>
            <a:endParaRPr lang="en-GB"/>
          </a:p>
        </p:txBody>
      </p:sp>
    </p:spTree>
    <p:extLst>
      <p:ext uri="{BB962C8B-B14F-4D97-AF65-F5344CB8AC3E}">
        <p14:creationId xmlns:p14="http://schemas.microsoft.com/office/powerpoint/2010/main" val="1025203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47958"/>
            <a:r>
              <a:rPr lang="da-DK" dirty="0"/>
              <a:t>Nicolaj:</a:t>
            </a:r>
          </a:p>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25</a:t>
            </a:fld>
            <a:endParaRPr lang="en-GB"/>
          </a:p>
        </p:txBody>
      </p:sp>
    </p:spTree>
    <p:extLst>
      <p:ext uri="{BB962C8B-B14F-4D97-AF65-F5344CB8AC3E}">
        <p14:creationId xmlns:p14="http://schemas.microsoft.com/office/powerpoint/2010/main" val="533664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27</a:t>
            </a:fld>
            <a:endParaRPr lang="en-GB"/>
          </a:p>
        </p:txBody>
      </p:sp>
    </p:spTree>
    <p:extLst>
      <p:ext uri="{BB962C8B-B14F-4D97-AF65-F5344CB8AC3E}">
        <p14:creationId xmlns:p14="http://schemas.microsoft.com/office/powerpoint/2010/main" val="1192300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28</a:t>
            </a:fld>
            <a:endParaRPr lang="en-GB"/>
          </a:p>
        </p:txBody>
      </p:sp>
    </p:spTree>
    <p:extLst>
      <p:ext uri="{BB962C8B-B14F-4D97-AF65-F5344CB8AC3E}">
        <p14:creationId xmlns:p14="http://schemas.microsoft.com/office/powerpoint/2010/main" val="109869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29</a:t>
            </a:fld>
            <a:endParaRPr lang="en-GB"/>
          </a:p>
        </p:txBody>
      </p:sp>
    </p:spTree>
    <p:extLst>
      <p:ext uri="{BB962C8B-B14F-4D97-AF65-F5344CB8AC3E}">
        <p14:creationId xmlns:p14="http://schemas.microsoft.com/office/powerpoint/2010/main" val="3179536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31</a:t>
            </a:fld>
            <a:endParaRPr lang="en-GB"/>
          </a:p>
        </p:txBody>
      </p:sp>
    </p:spTree>
    <p:extLst>
      <p:ext uri="{BB962C8B-B14F-4D97-AF65-F5344CB8AC3E}">
        <p14:creationId xmlns:p14="http://schemas.microsoft.com/office/powerpoint/2010/main" val="20509994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Nicolaj:</a:t>
            </a:r>
          </a:p>
        </p:txBody>
      </p:sp>
      <p:sp>
        <p:nvSpPr>
          <p:cNvPr id="4" name="Pladsholder til slidenummer 3"/>
          <p:cNvSpPr>
            <a:spLocks noGrp="1"/>
          </p:cNvSpPr>
          <p:nvPr>
            <p:ph type="sldNum" sz="quarter" idx="5"/>
          </p:nvPr>
        </p:nvSpPr>
        <p:spPr/>
        <p:txBody>
          <a:bodyPr/>
          <a:lstStyle/>
          <a:p>
            <a:fld id="{0AEE4720-1F83-4649-9E5E-21E9C92CE399}" type="slidenum">
              <a:rPr lang="en-GB" smtClean="0"/>
              <a:t>32</a:t>
            </a:fld>
            <a:endParaRPr lang="en-GB"/>
          </a:p>
        </p:txBody>
      </p:sp>
    </p:spTree>
    <p:extLst>
      <p:ext uri="{BB962C8B-B14F-4D97-AF65-F5344CB8AC3E}">
        <p14:creationId xmlns:p14="http://schemas.microsoft.com/office/powerpoint/2010/main" val="20725939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0AEE4720-1F83-4649-9E5E-21E9C92CE399}" type="slidenum">
              <a:rPr lang="en-GB" smtClean="0"/>
              <a:t>34</a:t>
            </a:fld>
            <a:endParaRPr lang="en-GB"/>
          </a:p>
        </p:txBody>
      </p:sp>
    </p:spTree>
    <p:extLst>
      <p:ext uri="{BB962C8B-B14F-4D97-AF65-F5344CB8AC3E}">
        <p14:creationId xmlns:p14="http://schemas.microsoft.com/office/powerpoint/2010/main" val="1082040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8" name="Picture 7" descr="A close up of a sign&#10;&#10;Description automatically generated">
            <a:extLst>
              <a:ext uri="{FF2B5EF4-FFF2-40B4-BE49-F238E27FC236}">
                <a16:creationId xmlns:a16="http://schemas.microsoft.com/office/drawing/2014/main" id="{D1B6E04B-117E-4417-AA2E-8BA6059C99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3106"/>
            <a:ext cx="12192000" cy="6884212"/>
          </a:xfrm>
          <a:prstGeom prst="rect">
            <a:avLst/>
          </a:prstGeom>
        </p:spPr>
      </p:pic>
    </p:spTree>
    <p:extLst>
      <p:ext uri="{BB962C8B-B14F-4D97-AF65-F5344CB8AC3E}">
        <p14:creationId xmlns:p14="http://schemas.microsoft.com/office/powerpoint/2010/main" val="1797809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llede til venstre 1">
    <p:spTree>
      <p:nvGrpSpPr>
        <p:cNvPr id="1" name=""/>
        <p:cNvGrpSpPr/>
        <p:nvPr/>
      </p:nvGrpSpPr>
      <p:grpSpPr>
        <a:xfrm>
          <a:off x="0" y="0"/>
          <a:ext cx="0" cy="0"/>
          <a:chOff x="0" y="0"/>
          <a:chExt cx="0" cy="0"/>
        </a:xfrm>
      </p:grpSpPr>
      <p:pic>
        <p:nvPicPr>
          <p:cNvPr id="8" name="Picture 7" descr="Graphical user interface, application&#10;&#10;Description automatically generated with medium confidence">
            <a:extLst>
              <a:ext uri="{FF2B5EF4-FFF2-40B4-BE49-F238E27FC236}">
                <a16:creationId xmlns:a16="http://schemas.microsoft.com/office/drawing/2014/main" id="{E0163197-FDD8-48B7-8BD8-99D4EBB57F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378A7F8-8C13-475F-A62B-274292DCFFCF}"/>
              </a:ext>
            </a:extLst>
          </p:cNvPr>
          <p:cNvSpPr>
            <a:spLocks noGrp="1"/>
          </p:cNvSpPr>
          <p:nvPr>
            <p:ph idx="1"/>
          </p:nvPr>
        </p:nvSpPr>
        <p:spPr>
          <a:xfrm>
            <a:off x="3251200" y="2212975"/>
            <a:ext cx="7567691" cy="39528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A9A14D41-65AA-4D67-9758-F4A6693C0352}"/>
              </a:ext>
            </a:extLst>
          </p:cNvPr>
          <p:cNvSpPr>
            <a:spLocks noGrp="1"/>
          </p:cNvSpPr>
          <p:nvPr>
            <p:ph type="title"/>
          </p:nvPr>
        </p:nvSpPr>
        <p:spPr/>
        <p:txBody>
          <a:bodyPr/>
          <a:lstStyle/>
          <a:p>
            <a:r>
              <a:rPr lang="da-DK"/>
              <a:t>Klik for at redigere titeltypografien i masteren</a:t>
            </a:r>
          </a:p>
        </p:txBody>
      </p:sp>
      <p:pic>
        <p:nvPicPr>
          <p:cNvPr id="9" name="Picture 8" descr="A picture containing food&#10;&#10;Description automatically generated">
            <a:extLst>
              <a:ext uri="{FF2B5EF4-FFF2-40B4-BE49-F238E27FC236}">
                <a16:creationId xmlns:a16="http://schemas.microsoft.com/office/drawing/2014/main" id="{F1E2F8C7-5109-474A-8F1A-CD98D9901D9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1443685999"/>
      </p:ext>
    </p:extLst>
  </p:cSld>
  <p:clrMapOvr>
    <a:masterClrMapping/>
  </p:clrMapOvr>
  <p:extLst>
    <p:ext uri="{DCECCB84-F9BA-43D5-87BE-67443E8EF086}">
      <p15:sldGuideLst xmlns:p15="http://schemas.microsoft.com/office/powerpoint/2012/main">
        <p15:guide id="1" pos="247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llede til venstre 2">
    <p:spTree>
      <p:nvGrpSpPr>
        <p:cNvPr id="1" name=""/>
        <p:cNvGrpSpPr/>
        <p:nvPr/>
      </p:nvGrpSpPr>
      <p:grpSpPr>
        <a:xfrm>
          <a:off x="0" y="0"/>
          <a:ext cx="0" cy="0"/>
          <a:chOff x="0" y="0"/>
          <a:chExt cx="0" cy="0"/>
        </a:xfrm>
      </p:grpSpPr>
      <p:pic>
        <p:nvPicPr>
          <p:cNvPr id="11" name="Picture 10" descr="A picture containing graphical user interface&#10;&#10;Description automatically generated">
            <a:extLst>
              <a:ext uri="{FF2B5EF4-FFF2-40B4-BE49-F238E27FC236}">
                <a16:creationId xmlns:a16="http://schemas.microsoft.com/office/drawing/2014/main" id="{A661A1EC-9E60-4EED-94A6-6FEF2494EC3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378A7F8-8C13-475F-A62B-274292DCFFCF}"/>
              </a:ext>
            </a:extLst>
          </p:cNvPr>
          <p:cNvSpPr>
            <a:spLocks noGrp="1"/>
          </p:cNvSpPr>
          <p:nvPr>
            <p:ph idx="1"/>
          </p:nvPr>
        </p:nvSpPr>
        <p:spPr>
          <a:xfrm>
            <a:off x="3251200" y="2212975"/>
            <a:ext cx="7567691" cy="39528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A9A14D41-65AA-4D67-9758-F4A6693C0352}"/>
              </a:ext>
            </a:extLst>
          </p:cNvPr>
          <p:cNvSpPr>
            <a:spLocks noGrp="1"/>
          </p:cNvSpPr>
          <p:nvPr>
            <p:ph type="title"/>
          </p:nvPr>
        </p:nvSpPr>
        <p:spPr/>
        <p:txBody>
          <a:bodyPr/>
          <a:lstStyle/>
          <a:p>
            <a:r>
              <a:rPr lang="da-DK"/>
              <a:t>Klik for at redigere titeltypografien i masteren</a:t>
            </a:r>
          </a:p>
        </p:txBody>
      </p:sp>
      <p:pic>
        <p:nvPicPr>
          <p:cNvPr id="9" name="Picture 8" descr="A picture containing food&#10;&#10;Description automatically generated">
            <a:extLst>
              <a:ext uri="{FF2B5EF4-FFF2-40B4-BE49-F238E27FC236}">
                <a16:creationId xmlns:a16="http://schemas.microsoft.com/office/drawing/2014/main" id="{C73A1938-3814-4C7B-BFE4-58885F11BC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72312807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lede til venstre 3">
    <p:spTree>
      <p:nvGrpSpPr>
        <p:cNvPr id="1" name=""/>
        <p:cNvGrpSpPr/>
        <p:nvPr/>
      </p:nvGrpSpPr>
      <p:grpSpPr>
        <a:xfrm>
          <a:off x="0" y="0"/>
          <a:ext cx="0" cy="0"/>
          <a:chOff x="0" y="0"/>
          <a:chExt cx="0" cy="0"/>
        </a:xfrm>
      </p:grpSpPr>
      <p:pic>
        <p:nvPicPr>
          <p:cNvPr id="9" name="Picture 8" descr="A picture containing shape&#10;&#10;Description automatically generated">
            <a:extLst>
              <a:ext uri="{FF2B5EF4-FFF2-40B4-BE49-F238E27FC236}">
                <a16:creationId xmlns:a16="http://schemas.microsoft.com/office/drawing/2014/main" id="{B43FDBE6-D90F-4131-9265-1FD635A2001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378A7F8-8C13-475F-A62B-274292DCFFCF}"/>
              </a:ext>
            </a:extLst>
          </p:cNvPr>
          <p:cNvSpPr>
            <a:spLocks noGrp="1"/>
          </p:cNvSpPr>
          <p:nvPr>
            <p:ph idx="1"/>
          </p:nvPr>
        </p:nvSpPr>
        <p:spPr>
          <a:xfrm>
            <a:off x="3251200" y="2212975"/>
            <a:ext cx="7567691" cy="39528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A9A14D41-65AA-4D67-9758-F4A6693C0352}"/>
              </a:ext>
            </a:extLst>
          </p:cNvPr>
          <p:cNvSpPr>
            <a:spLocks noGrp="1"/>
          </p:cNvSpPr>
          <p:nvPr>
            <p:ph type="title"/>
          </p:nvPr>
        </p:nvSpPr>
        <p:spPr/>
        <p:txBody>
          <a:bodyPr/>
          <a:lstStyle/>
          <a:p>
            <a:r>
              <a:rPr lang="da-DK"/>
              <a:t>Klik for at redigere titeltypografien i masteren</a:t>
            </a:r>
            <a:endParaRPr lang="da-DK" dirty="0"/>
          </a:p>
        </p:txBody>
      </p:sp>
      <p:pic>
        <p:nvPicPr>
          <p:cNvPr id="10" name="Picture 9" descr="A picture containing food&#10;&#10;Description automatically generated">
            <a:extLst>
              <a:ext uri="{FF2B5EF4-FFF2-40B4-BE49-F238E27FC236}">
                <a16:creationId xmlns:a16="http://schemas.microsoft.com/office/drawing/2014/main" id="{86B98C8A-86EC-4AB9-B2DE-6E68AD21D11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693344226"/>
      </p:ext>
    </p:extLst>
  </p:cSld>
  <p:clrMapOvr>
    <a:masterClrMapping/>
  </p:clrMapOvr>
  <p:extLst>
    <p:ext uri="{DCECCB84-F9BA-43D5-87BE-67443E8EF086}">
      <p15:sldGuideLst xmlns:p15="http://schemas.microsoft.com/office/powerpoint/2012/main">
        <p15:guide id="1" pos="247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lede til venstre 4">
    <p:spTree>
      <p:nvGrpSpPr>
        <p:cNvPr id="1" name=""/>
        <p:cNvGrpSpPr/>
        <p:nvPr/>
      </p:nvGrpSpPr>
      <p:grpSpPr>
        <a:xfrm>
          <a:off x="0" y="0"/>
          <a:ext cx="0" cy="0"/>
          <a:chOff x="0" y="0"/>
          <a:chExt cx="0" cy="0"/>
        </a:xfrm>
      </p:grpSpPr>
      <p:pic>
        <p:nvPicPr>
          <p:cNvPr id="8" name="Picture 7" descr="Graphical user interface, application&#10;&#10;Description automatically generated with medium confidence">
            <a:extLst>
              <a:ext uri="{FF2B5EF4-FFF2-40B4-BE49-F238E27FC236}">
                <a16:creationId xmlns:a16="http://schemas.microsoft.com/office/drawing/2014/main" id="{29E971CF-B822-49D1-95C5-2598C564DEA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378A7F8-8C13-475F-A62B-274292DCFFCF}"/>
              </a:ext>
            </a:extLst>
          </p:cNvPr>
          <p:cNvSpPr>
            <a:spLocks noGrp="1"/>
          </p:cNvSpPr>
          <p:nvPr>
            <p:ph idx="1"/>
          </p:nvPr>
        </p:nvSpPr>
        <p:spPr>
          <a:xfrm>
            <a:off x="3251200" y="2212975"/>
            <a:ext cx="7567691" cy="39528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A9A14D41-65AA-4D67-9758-F4A6693C0352}"/>
              </a:ext>
            </a:extLst>
          </p:cNvPr>
          <p:cNvSpPr>
            <a:spLocks noGrp="1"/>
          </p:cNvSpPr>
          <p:nvPr>
            <p:ph type="title"/>
          </p:nvPr>
        </p:nvSpPr>
        <p:spPr/>
        <p:txBody>
          <a:bodyPr/>
          <a:lstStyle/>
          <a:p>
            <a:r>
              <a:rPr lang="da-DK"/>
              <a:t>Klik for at redigere titeltypografien i masteren</a:t>
            </a:r>
            <a:endParaRPr lang="da-DK" dirty="0"/>
          </a:p>
        </p:txBody>
      </p:sp>
      <p:pic>
        <p:nvPicPr>
          <p:cNvPr id="9" name="Picture 8" descr="A picture containing food&#10;&#10;Description automatically generated">
            <a:extLst>
              <a:ext uri="{FF2B5EF4-FFF2-40B4-BE49-F238E27FC236}">
                <a16:creationId xmlns:a16="http://schemas.microsoft.com/office/drawing/2014/main" id="{7309E469-957C-4F94-AEFB-410FF023E46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2470437110"/>
      </p:ext>
    </p:extLst>
  </p:cSld>
  <p:clrMapOvr>
    <a:masterClrMapping/>
  </p:clrMapOvr>
  <p:extLst>
    <p:ext uri="{DCECCB84-F9BA-43D5-87BE-67443E8EF086}">
      <p15:sldGuideLst xmlns:p15="http://schemas.microsoft.com/office/powerpoint/2012/main">
        <p15:guide id="1" pos="247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lede til venstre 5">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577120E0-8BBC-48C5-B489-449FDFBEC9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378A7F8-8C13-475F-A62B-274292DCFFCF}"/>
              </a:ext>
            </a:extLst>
          </p:cNvPr>
          <p:cNvSpPr>
            <a:spLocks noGrp="1"/>
          </p:cNvSpPr>
          <p:nvPr>
            <p:ph idx="1"/>
          </p:nvPr>
        </p:nvSpPr>
        <p:spPr>
          <a:xfrm>
            <a:off x="3251200" y="2212975"/>
            <a:ext cx="7567691" cy="395287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A9A14D41-65AA-4D67-9758-F4A6693C0352}"/>
              </a:ext>
            </a:extLst>
          </p:cNvPr>
          <p:cNvSpPr>
            <a:spLocks noGrp="1"/>
          </p:cNvSpPr>
          <p:nvPr>
            <p:ph type="title"/>
          </p:nvPr>
        </p:nvSpPr>
        <p:spPr/>
        <p:txBody>
          <a:bodyPr/>
          <a:lstStyle/>
          <a:p>
            <a:r>
              <a:rPr lang="da-DK"/>
              <a:t>Klik for at redigere titeltypografien i masteren</a:t>
            </a:r>
            <a:endParaRPr lang="da-DK" dirty="0"/>
          </a:p>
        </p:txBody>
      </p:sp>
      <p:pic>
        <p:nvPicPr>
          <p:cNvPr id="9" name="Picture 8" descr="A picture containing food&#10;&#10;Description automatically generated">
            <a:extLst>
              <a:ext uri="{FF2B5EF4-FFF2-40B4-BE49-F238E27FC236}">
                <a16:creationId xmlns:a16="http://schemas.microsoft.com/office/drawing/2014/main" id="{1A3193A0-0FA2-42F6-B211-481331548C7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788081827"/>
      </p:ext>
    </p:extLst>
  </p:cSld>
  <p:clrMapOvr>
    <a:masterClrMapping/>
  </p:clrMapOvr>
  <p:extLst>
    <p:ext uri="{DCECCB84-F9BA-43D5-87BE-67443E8EF086}">
      <p15:sldGuideLst xmlns:p15="http://schemas.microsoft.com/office/powerpoint/2012/main">
        <p15:guide id="1" pos="24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leder nederst 2">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6C9A142C-75E0-4951-B5D0-08A56C0F24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Content Placeholder 2">
            <a:extLst>
              <a:ext uri="{FF2B5EF4-FFF2-40B4-BE49-F238E27FC236}">
                <a16:creationId xmlns:a16="http://schemas.microsoft.com/office/drawing/2014/main" id="{6C164607-7ECF-47A3-A0F7-5042DAD2328B}"/>
              </a:ext>
            </a:extLst>
          </p:cNvPr>
          <p:cNvSpPr>
            <a:spLocks noGrp="1"/>
          </p:cNvSpPr>
          <p:nvPr>
            <p:ph idx="1"/>
          </p:nvPr>
        </p:nvSpPr>
        <p:spPr>
          <a:xfrm>
            <a:off x="3251200" y="2212975"/>
            <a:ext cx="7567691" cy="28750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55B65AFE-8920-4A15-9671-72148B24AF94}"/>
              </a:ext>
            </a:extLst>
          </p:cNvPr>
          <p:cNvSpPr>
            <a:spLocks noGrp="1"/>
          </p:cNvSpPr>
          <p:nvPr>
            <p:ph type="title"/>
          </p:nvPr>
        </p:nvSpPr>
        <p:spPr/>
        <p:txBody>
          <a:bodyPr/>
          <a:lstStyle/>
          <a:p>
            <a:r>
              <a:rPr lang="da-DK"/>
              <a:t>Klik for at redigere titeltypografien i masteren</a:t>
            </a:r>
          </a:p>
        </p:txBody>
      </p:sp>
      <p:pic>
        <p:nvPicPr>
          <p:cNvPr id="9" name="Picture 8" descr="A picture containing food&#10;&#10;Description automatically generated">
            <a:extLst>
              <a:ext uri="{FF2B5EF4-FFF2-40B4-BE49-F238E27FC236}">
                <a16:creationId xmlns:a16="http://schemas.microsoft.com/office/drawing/2014/main" id="{7EAF8DAD-F623-4D2D-8425-1A9AD7405C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89837664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leder nederst 3">
    <p:spTree>
      <p:nvGrpSpPr>
        <p:cNvPr id="1" name=""/>
        <p:cNvGrpSpPr/>
        <p:nvPr/>
      </p:nvGrpSpPr>
      <p:grpSpPr>
        <a:xfrm>
          <a:off x="0" y="0"/>
          <a:ext cx="0" cy="0"/>
          <a:chOff x="0" y="0"/>
          <a:chExt cx="0" cy="0"/>
        </a:xfrm>
      </p:grpSpPr>
      <p:pic>
        <p:nvPicPr>
          <p:cNvPr id="7" name="Picture 6" descr="Graphical user interface, application, Word&#10;&#10;Description automatically generated">
            <a:extLst>
              <a:ext uri="{FF2B5EF4-FFF2-40B4-BE49-F238E27FC236}">
                <a16:creationId xmlns:a16="http://schemas.microsoft.com/office/drawing/2014/main" id="{28B2F3C0-5815-4F4C-8272-48A0B91B5CD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Content Placeholder 2">
            <a:extLst>
              <a:ext uri="{FF2B5EF4-FFF2-40B4-BE49-F238E27FC236}">
                <a16:creationId xmlns:a16="http://schemas.microsoft.com/office/drawing/2014/main" id="{6C164607-7ECF-47A3-A0F7-5042DAD2328B}"/>
              </a:ext>
            </a:extLst>
          </p:cNvPr>
          <p:cNvSpPr>
            <a:spLocks noGrp="1"/>
          </p:cNvSpPr>
          <p:nvPr>
            <p:ph idx="1"/>
          </p:nvPr>
        </p:nvSpPr>
        <p:spPr>
          <a:xfrm>
            <a:off x="3251200" y="2212975"/>
            <a:ext cx="7567691" cy="28750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55B65AFE-8920-4A15-9671-72148B24AF94}"/>
              </a:ext>
            </a:extLst>
          </p:cNvPr>
          <p:cNvSpPr>
            <a:spLocks noGrp="1"/>
          </p:cNvSpPr>
          <p:nvPr>
            <p:ph type="title"/>
          </p:nvPr>
        </p:nvSpPr>
        <p:spPr/>
        <p:txBody>
          <a:bodyPr/>
          <a:lstStyle/>
          <a:p>
            <a:r>
              <a:rPr lang="da-DK"/>
              <a:t>Klik for at redigere titeltypografien i masteren</a:t>
            </a:r>
          </a:p>
        </p:txBody>
      </p:sp>
      <p:pic>
        <p:nvPicPr>
          <p:cNvPr id="9" name="Picture 8" descr="A picture containing food&#10;&#10;Description automatically generated">
            <a:extLst>
              <a:ext uri="{FF2B5EF4-FFF2-40B4-BE49-F238E27FC236}">
                <a16:creationId xmlns:a16="http://schemas.microsoft.com/office/drawing/2014/main" id="{978CC791-B080-40FC-8FD7-8EE2BA4A4C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248185052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leder nederst 4">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CECD4259-BA71-4194-87C4-31CFB304501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Content Placeholder 2">
            <a:extLst>
              <a:ext uri="{FF2B5EF4-FFF2-40B4-BE49-F238E27FC236}">
                <a16:creationId xmlns:a16="http://schemas.microsoft.com/office/drawing/2014/main" id="{6C164607-7ECF-47A3-A0F7-5042DAD2328B}"/>
              </a:ext>
            </a:extLst>
          </p:cNvPr>
          <p:cNvSpPr>
            <a:spLocks noGrp="1"/>
          </p:cNvSpPr>
          <p:nvPr>
            <p:ph idx="1"/>
          </p:nvPr>
        </p:nvSpPr>
        <p:spPr>
          <a:xfrm>
            <a:off x="3251200" y="2212975"/>
            <a:ext cx="7567691" cy="28750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55B65AFE-8920-4A15-9671-72148B24AF94}"/>
              </a:ext>
            </a:extLst>
          </p:cNvPr>
          <p:cNvSpPr>
            <a:spLocks noGrp="1"/>
          </p:cNvSpPr>
          <p:nvPr>
            <p:ph type="title"/>
          </p:nvPr>
        </p:nvSpPr>
        <p:spPr/>
        <p:txBody>
          <a:bodyPr/>
          <a:lstStyle/>
          <a:p>
            <a:r>
              <a:rPr lang="da-DK"/>
              <a:t>Klik for at redigere titeltypografien i masteren</a:t>
            </a:r>
          </a:p>
        </p:txBody>
      </p:sp>
      <p:pic>
        <p:nvPicPr>
          <p:cNvPr id="8" name="Picture 7" descr="A picture containing food&#10;&#10;Description automatically generated">
            <a:extLst>
              <a:ext uri="{FF2B5EF4-FFF2-40B4-BE49-F238E27FC236}">
                <a16:creationId xmlns:a16="http://schemas.microsoft.com/office/drawing/2014/main" id="{A83ED17B-F022-456A-84A5-F908B18A227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250246174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leder nederst 5">
    <p:spTree>
      <p:nvGrpSpPr>
        <p:cNvPr id="1" name=""/>
        <p:cNvGrpSpPr/>
        <p:nvPr/>
      </p:nvGrpSpPr>
      <p:grpSpPr>
        <a:xfrm>
          <a:off x="0" y="0"/>
          <a:ext cx="0" cy="0"/>
          <a:chOff x="0" y="0"/>
          <a:chExt cx="0" cy="0"/>
        </a:xfrm>
      </p:grpSpPr>
      <p:pic>
        <p:nvPicPr>
          <p:cNvPr id="7" name="Picture 6" descr="A picture containing text, sofa&#10;&#10;Description automatically generated">
            <a:extLst>
              <a:ext uri="{FF2B5EF4-FFF2-40B4-BE49-F238E27FC236}">
                <a16:creationId xmlns:a16="http://schemas.microsoft.com/office/drawing/2014/main" id="{AEB18F9E-ED1C-4664-B542-2F561128C60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Content Placeholder 2">
            <a:extLst>
              <a:ext uri="{FF2B5EF4-FFF2-40B4-BE49-F238E27FC236}">
                <a16:creationId xmlns:a16="http://schemas.microsoft.com/office/drawing/2014/main" id="{6C164607-7ECF-47A3-A0F7-5042DAD2328B}"/>
              </a:ext>
            </a:extLst>
          </p:cNvPr>
          <p:cNvSpPr>
            <a:spLocks noGrp="1"/>
          </p:cNvSpPr>
          <p:nvPr>
            <p:ph idx="1"/>
          </p:nvPr>
        </p:nvSpPr>
        <p:spPr>
          <a:xfrm>
            <a:off x="3251200" y="2212975"/>
            <a:ext cx="7567691" cy="28750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55B65AFE-8920-4A15-9671-72148B24AF94}"/>
              </a:ext>
            </a:extLst>
          </p:cNvPr>
          <p:cNvSpPr>
            <a:spLocks noGrp="1"/>
          </p:cNvSpPr>
          <p:nvPr>
            <p:ph type="title"/>
          </p:nvPr>
        </p:nvSpPr>
        <p:spPr/>
        <p:txBody>
          <a:bodyPr/>
          <a:lstStyle/>
          <a:p>
            <a:r>
              <a:rPr lang="da-DK"/>
              <a:t>Klik for at redigere titeltypografien i masteren</a:t>
            </a:r>
            <a:endParaRPr lang="da-DK" dirty="0"/>
          </a:p>
        </p:txBody>
      </p:sp>
      <p:pic>
        <p:nvPicPr>
          <p:cNvPr id="9" name="Picture 8" descr="A picture containing food&#10;&#10;Description automatically generated">
            <a:extLst>
              <a:ext uri="{FF2B5EF4-FFF2-40B4-BE49-F238E27FC236}">
                <a16:creationId xmlns:a16="http://schemas.microsoft.com/office/drawing/2014/main" id="{1E521355-A9B4-45F4-BBFE-BABD5D85F9B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80025484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leder nederst 6">
    <p:spTree>
      <p:nvGrpSpPr>
        <p:cNvPr id="1" name=""/>
        <p:cNvGrpSpPr/>
        <p:nvPr/>
      </p:nvGrpSpPr>
      <p:grpSpPr>
        <a:xfrm>
          <a:off x="0" y="0"/>
          <a:ext cx="0" cy="0"/>
          <a:chOff x="0" y="0"/>
          <a:chExt cx="0" cy="0"/>
        </a:xfrm>
      </p:grpSpPr>
      <p:pic>
        <p:nvPicPr>
          <p:cNvPr id="3" name="Picture 2" descr="A picture containing text, sofa, seat&#10;&#10;Description automatically generated">
            <a:extLst>
              <a:ext uri="{FF2B5EF4-FFF2-40B4-BE49-F238E27FC236}">
                <a16:creationId xmlns:a16="http://schemas.microsoft.com/office/drawing/2014/main" id="{CAFA0240-316A-43B9-A0C1-5AB66FA5FC8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6" name="Content Placeholder 2">
            <a:extLst>
              <a:ext uri="{FF2B5EF4-FFF2-40B4-BE49-F238E27FC236}">
                <a16:creationId xmlns:a16="http://schemas.microsoft.com/office/drawing/2014/main" id="{6C164607-7ECF-47A3-A0F7-5042DAD2328B}"/>
              </a:ext>
            </a:extLst>
          </p:cNvPr>
          <p:cNvSpPr>
            <a:spLocks noGrp="1"/>
          </p:cNvSpPr>
          <p:nvPr>
            <p:ph idx="1"/>
          </p:nvPr>
        </p:nvSpPr>
        <p:spPr>
          <a:xfrm>
            <a:off x="3251200" y="2212975"/>
            <a:ext cx="7567691" cy="287507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itel 3">
            <a:extLst>
              <a:ext uri="{FF2B5EF4-FFF2-40B4-BE49-F238E27FC236}">
                <a16:creationId xmlns:a16="http://schemas.microsoft.com/office/drawing/2014/main" id="{55B65AFE-8920-4A15-9671-72148B24AF94}"/>
              </a:ext>
            </a:extLst>
          </p:cNvPr>
          <p:cNvSpPr>
            <a:spLocks noGrp="1"/>
          </p:cNvSpPr>
          <p:nvPr>
            <p:ph type="title"/>
          </p:nvPr>
        </p:nvSpPr>
        <p:spPr/>
        <p:txBody>
          <a:bodyPr/>
          <a:lstStyle/>
          <a:p>
            <a:r>
              <a:rPr lang="da-DK"/>
              <a:t>Klik for at redigere titeltypografien i masteren</a:t>
            </a:r>
            <a:endParaRPr lang="da-DK" dirty="0"/>
          </a:p>
        </p:txBody>
      </p:sp>
      <p:pic>
        <p:nvPicPr>
          <p:cNvPr id="9" name="Picture 8" descr="A picture containing food&#10;&#10;Description automatically generated">
            <a:extLst>
              <a:ext uri="{FF2B5EF4-FFF2-40B4-BE49-F238E27FC236}">
                <a16:creationId xmlns:a16="http://schemas.microsoft.com/office/drawing/2014/main" id="{1E521355-A9B4-45F4-BBFE-BABD5D85F9B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111780968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lsides bille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B49D4CD-6934-4AA7-BFEC-FDF75E4645F8}"/>
              </a:ext>
            </a:extLst>
          </p:cNvPr>
          <p:cNvSpPr>
            <a:spLocks noGrp="1"/>
          </p:cNvSpPr>
          <p:nvPr>
            <p:ph type="pic" sz="quarter" idx="12" hasCustomPrompt="1"/>
          </p:nvPr>
        </p:nvSpPr>
        <p:spPr>
          <a:xfrm>
            <a:off x="0" y="0"/>
            <a:ext cx="12192000" cy="6858000"/>
          </a:xfrm>
          <a:solidFill>
            <a:schemeClr val="bg1"/>
          </a:solidFill>
        </p:spPr>
        <p:txBody>
          <a:bodyPr/>
          <a:lstStyle>
            <a:lvl1pPr marL="0" indent="0" algn="ctr">
              <a:buNone/>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b="1" dirty="0">
                <a:solidFill>
                  <a:prstClr val="black"/>
                </a:solidFill>
                <a:latin typeface="AppleSystemUIFont"/>
              </a:rPr>
              <a:t>For at ændre billedets udsnit:</a:t>
            </a:r>
            <a:r>
              <a:rPr lang="da-DK" sz="1800" dirty="0">
                <a:solidFill>
                  <a:prstClr val="black"/>
                </a:solidFill>
                <a:latin typeface="AppleSystemUIFont"/>
              </a:rPr>
              <a:t> Brug </a:t>
            </a:r>
            <a:r>
              <a:rPr lang="da-DK" sz="1800" b="1" dirty="0">
                <a:solidFill>
                  <a:prstClr val="black"/>
                </a:solidFill>
                <a:latin typeface="AppleSystemUIFont"/>
              </a:rPr>
              <a:t>“Beskær” </a:t>
            </a:r>
            <a:r>
              <a:rPr lang="da-DK" sz="1800" dirty="0">
                <a:solidFill>
                  <a:prstClr val="black"/>
                </a:solidFill>
                <a:latin typeface="AppleSystemUIFont"/>
              </a:rPr>
              <a:t>i menuen </a:t>
            </a:r>
            <a:r>
              <a:rPr lang="da-DK" sz="1800" b="1" dirty="0">
                <a:solidFill>
                  <a:prstClr val="black"/>
                </a:solidFill>
                <a:latin typeface="AppleSystemUIFont"/>
              </a:rPr>
              <a:t>Billedformatering</a:t>
            </a:r>
            <a:r>
              <a:rPr lang="da-DK" sz="1800" dirty="0">
                <a:solidFill>
                  <a:prstClr val="black"/>
                </a:solidFill>
                <a:latin typeface="AppleSystemUIFont"/>
              </a:rPr>
              <a:t> der fremkommer, når man markerer det indsatte billede.</a:t>
            </a:r>
            <a:endParaRPr lang="da-DK" sz="1800" dirty="0"/>
          </a:p>
        </p:txBody>
      </p:sp>
      <p:sp>
        <p:nvSpPr>
          <p:cNvPr id="2" name="Tekstfelt 1">
            <a:extLst>
              <a:ext uri="{FF2B5EF4-FFF2-40B4-BE49-F238E27FC236}">
                <a16:creationId xmlns:a16="http://schemas.microsoft.com/office/drawing/2014/main" id="{53CFF4EB-9DDB-432A-932A-CA8D0A3D85E3}"/>
              </a:ext>
            </a:extLst>
          </p:cNvPr>
          <p:cNvSpPr txBox="1"/>
          <p:nvPr userDrawn="1"/>
        </p:nvSpPr>
        <p:spPr>
          <a:xfrm>
            <a:off x="-1326943" y="184664"/>
            <a:ext cx="1221912" cy="2247282"/>
          </a:xfrm>
          <a:prstGeom prst="rect">
            <a:avLst/>
          </a:prstGeom>
          <a:noFill/>
        </p:spPr>
        <p:txBody>
          <a:bodyPr wrap="square" lIns="0" tIns="0" rIns="0" bIns="0" rtlCol="0">
            <a:spAutoFit/>
          </a:bodyPr>
          <a:lstStyle/>
          <a:p>
            <a:pPr eaLnBrk="1" hangingPunct="1">
              <a:lnSpc>
                <a:spcPct val="90000"/>
              </a:lnSpc>
              <a:spcAft>
                <a:spcPts val="450"/>
              </a:spcAft>
              <a:defRPr/>
            </a:pPr>
            <a:r>
              <a:rPr lang="da-DK" sz="900" noProof="1">
                <a:solidFill>
                  <a:prstClr val="black"/>
                </a:solidFill>
                <a:latin typeface="+mj-lt"/>
                <a:cs typeface="Arial" panose="020B0604020202020204" pitchFamily="34" charset="0"/>
              </a:rPr>
              <a:t>Den optimale billedstørrelse for et helsides billede er:</a:t>
            </a:r>
            <a:br>
              <a:rPr lang="da-DK" sz="900" noProof="1">
                <a:solidFill>
                  <a:prstClr val="black"/>
                </a:solidFill>
                <a:latin typeface="+mj-lt"/>
                <a:cs typeface="Arial" panose="020B0604020202020204" pitchFamily="34" charset="0"/>
              </a:rPr>
            </a:br>
            <a:r>
              <a:rPr lang="da-DK" sz="900" b="1" noProof="1">
                <a:solidFill>
                  <a:prstClr val="black"/>
                </a:solidFill>
                <a:latin typeface="+mj-lt"/>
                <a:cs typeface="Arial" panose="020B0604020202020204" pitchFamily="34" charset="0"/>
              </a:rPr>
              <a:t>1.500 x 818 pixels</a:t>
            </a:r>
          </a:p>
          <a:p>
            <a:pPr eaLnBrk="1" hangingPunct="1">
              <a:lnSpc>
                <a:spcPct val="90000"/>
              </a:lnSpc>
              <a:spcAft>
                <a:spcPts val="450"/>
              </a:spcAft>
              <a:defRPr/>
            </a:pPr>
            <a:r>
              <a:rPr lang="da-DK" sz="900" noProof="1">
                <a:solidFill>
                  <a:prstClr val="black"/>
                </a:solidFill>
                <a:latin typeface="+mj-lt"/>
                <a:cs typeface="Arial" panose="020B0604020202020204" pitchFamily="34" charset="0"/>
              </a:rPr>
              <a:t>Gem billederne i 150 dpi og i ”jpg-medium-kvalitet”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1" dirty="0">
              <a:solidFill>
                <a:prstClr val="black"/>
              </a:solidFill>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prstClr val="black"/>
                </a:solidFill>
                <a:latin typeface="+mj-lt"/>
              </a:rPr>
              <a:t>For at ændre billedets udsnit:</a:t>
            </a:r>
            <a:r>
              <a:rPr lang="da-DK" sz="900" dirty="0">
                <a:solidFill>
                  <a:prstClr val="black"/>
                </a:solidFill>
                <a:latin typeface="+mj-l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prstClr val="black"/>
                </a:solidFill>
                <a:latin typeface="+mj-lt"/>
              </a:rPr>
              <a:t>Brug </a:t>
            </a:r>
            <a:r>
              <a:rPr lang="da-DK" sz="900" b="1" dirty="0">
                <a:solidFill>
                  <a:prstClr val="black"/>
                </a:solidFill>
                <a:latin typeface="+mj-lt"/>
              </a:rPr>
              <a:t>“Beskær” </a:t>
            </a:r>
            <a:r>
              <a:rPr lang="da-DK" sz="900" dirty="0">
                <a:solidFill>
                  <a:prstClr val="black"/>
                </a:solidFill>
                <a:latin typeface="+mj-lt"/>
              </a:rPr>
              <a:t>i menuen </a:t>
            </a:r>
            <a:r>
              <a:rPr lang="da-DK" sz="900" b="1" dirty="0">
                <a:solidFill>
                  <a:prstClr val="black"/>
                </a:solidFill>
                <a:latin typeface="+mj-lt"/>
              </a:rPr>
              <a:t>Billedformatering</a:t>
            </a:r>
            <a:r>
              <a:rPr lang="da-DK" sz="900" dirty="0">
                <a:solidFill>
                  <a:prstClr val="black"/>
                </a:solidFill>
                <a:latin typeface="+mj-lt"/>
              </a:rPr>
              <a:t> der fremkommer, når man markerer det indsatte billede.</a:t>
            </a:r>
            <a:endParaRPr lang="da-DK" sz="900" dirty="0">
              <a:latin typeface="+mj-lt"/>
            </a:endParaRPr>
          </a:p>
          <a:p>
            <a:pPr algn="l"/>
            <a:endParaRPr lang="da-DK" sz="900" dirty="0">
              <a:latin typeface="+mj-lt"/>
            </a:endParaRPr>
          </a:p>
        </p:txBody>
      </p:sp>
    </p:spTree>
    <p:extLst>
      <p:ext uri="{BB962C8B-B14F-4D97-AF65-F5344CB8AC3E}">
        <p14:creationId xmlns:p14="http://schemas.microsoft.com/office/powerpoint/2010/main" val="3516708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yout til graf">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1D9B7D9-CD82-4222-AB1B-F392F22C06E6}"/>
              </a:ext>
            </a:extLst>
          </p:cNvPr>
          <p:cNvSpPr>
            <a:spLocks noGrp="1"/>
          </p:cNvSpPr>
          <p:nvPr>
            <p:ph type="title"/>
          </p:nvPr>
        </p:nvSpPr>
        <p:spPr/>
        <p:txBody>
          <a:bodyPr/>
          <a:lstStyle/>
          <a:p>
            <a:r>
              <a:rPr lang="da-DK"/>
              <a:t>Klik for at redigere titeltypografien i masteren</a:t>
            </a:r>
          </a:p>
        </p:txBody>
      </p:sp>
      <p:sp>
        <p:nvSpPr>
          <p:cNvPr id="6" name="Pladsholder til indhold 5">
            <a:extLst>
              <a:ext uri="{FF2B5EF4-FFF2-40B4-BE49-F238E27FC236}">
                <a16:creationId xmlns:a16="http://schemas.microsoft.com/office/drawing/2014/main" id="{42267569-72F7-46AF-9F5B-CC2EAF445068}"/>
              </a:ext>
            </a:extLst>
          </p:cNvPr>
          <p:cNvSpPr>
            <a:spLocks noGrp="1"/>
          </p:cNvSpPr>
          <p:nvPr>
            <p:ph sz="quarter" idx="12"/>
          </p:nvPr>
        </p:nvSpPr>
        <p:spPr>
          <a:xfrm>
            <a:off x="1379538" y="2205037"/>
            <a:ext cx="9432925" cy="396081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en-US"/>
          </a:p>
        </p:txBody>
      </p:sp>
    </p:spTree>
    <p:extLst>
      <p:ext uri="{BB962C8B-B14F-4D97-AF65-F5344CB8AC3E}">
        <p14:creationId xmlns:p14="http://schemas.microsoft.com/office/powerpoint/2010/main" val="381441464"/>
      </p:ext>
    </p:extLst>
  </p:cSld>
  <p:clrMapOvr>
    <a:masterClrMapping/>
  </p:clrMapOvr>
  <p:extLst>
    <p:ext uri="{DCECCB84-F9BA-43D5-87BE-67443E8EF086}">
      <p15:sldGuideLst xmlns:p15="http://schemas.microsoft.com/office/powerpoint/2012/main">
        <p15:guide id="1" orient="horz" pos="388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Centreret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8CCC-9032-403F-B8A0-3B293ACBEABD}"/>
              </a:ext>
            </a:extLst>
          </p:cNvPr>
          <p:cNvSpPr>
            <a:spLocks noGrp="1"/>
          </p:cNvSpPr>
          <p:nvPr>
            <p:ph type="title"/>
          </p:nvPr>
        </p:nvSpPr>
        <p:spPr>
          <a:xfrm>
            <a:off x="1379538" y="362743"/>
            <a:ext cx="9432925" cy="1589882"/>
          </a:xfrm>
        </p:spPr>
        <p:txBody>
          <a:bodyPr/>
          <a:lstStyle>
            <a:lvl1pPr algn="ctr">
              <a:defRPr/>
            </a:lvl1pPr>
          </a:lstStyle>
          <a:p>
            <a:r>
              <a:rPr lang="da-DK"/>
              <a:t>Klik for at redigere titeltypografien i masteren</a:t>
            </a:r>
            <a:endParaRPr lang="da-DK" dirty="0"/>
          </a:p>
        </p:txBody>
      </p:sp>
      <p:sp>
        <p:nvSpPr>
          <p:cNvPr id="3" name="Content Placeholder 2">
            <a:extLst>
              <a:ext uri="{FF2B5EF4-FFF2-40B4-BE49-F238E27FC236}">
                <a16:creationId xmlns:a16="http://schemas.microsoft.com/office/drawing/2014/main" id="{AFAC64E0-6B25-46D2-A37D-ED99739676AD}"/>
              </a:ext>
            </a:extLst>
          </p:cNvPr>
          <p:cNvSpPr>
            <a:spLocks noGrp="1"/>
          </p:cNvSpPr>
          <p:nvPr>
            <p:ph sz="half" idx="1"/>
          </p:nvPr>
        </p:nvSpPr>
        <p:spPr>
          <a:xfrm>
            <a:off x="1375800" y="2205038"/>
            <a:ext cx="4367775" cy="3960813"/>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Content Placeholder 3">
            <a:extLst>
              <a:ext uri="{FF2B5EF4-FFF2-40B4-BE49-F238E27FC236}">
                <a16:creationId xmlns:a16="http://schemas.microsoft.com/office/drawing/2014/main" id="{91696A0D-784D-42BE-AA8C-AE3F1EDE05E4}"/>
              </a:ext>
            </a:extLst>
          </p:cNvPr>
          <p:cNvSpPr>
            <a:spLocks noGrp="1"/>
          </p:cNvSpPr>
          <p:nvPr>
            <p:ph sz="half" idx="2"/>
          </p:nvPr>
        </p:nvSpPr>
        <p:spPr>
          <a:xfrm>
            <a:off x="6448423" y="2205038"/>
            <a:ext cx="4367775" cy="3960812"/>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1931177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ejle">
    <p:spTree>
      <p:nvGrpSpPr>
        <p:cNvPr id="1" name=""/>
        <p:cNvGrpSpPr/>
        <p:nvPr/>
      </p:nvGrpSpPr>
      <p:grpSpPr>
        <a:xfrm>
          <a:off x="0" y="0"/>
          <a:ext cx="0" cy="0"/>
          <a:chOff x="0" y="0"/>
          <a:chExt cx="0" cy="0"/>
        </a:xfrm>
      </p:grpSpPr>
      <p:pic>
        <p:nvPicPr>
          <p:cNvPr id="4" name="Picture 3" descr="Engineering drawing&#10;&#10;Description automatically generated">
            <a:extLst>
              <a:ext uri="{FF2B5EF4-FFF2-40B4-BE49-F238E27FC236}">
                <a16:creationId xmlns:a16="http://schemas.microsoft.com/office/drawing/2014/main" id="{ADCEB41A-F703-4D86-83F3-552EDD978E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75640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Odens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8FB7DFFA-DC01-4AD7-8AAC-786296AD59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80363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Odense C">
    <p:spTree>
      <p:nvGrpSpPr>
        <p:cNvPr id="1" name=""/>
        <p:cNvGrpSpPr/>
        <p:nvPr/>
      </p:nvGrpSpPr>
      <p:grpSpPr>
        <a:xfrm>
          <a:off x="0" y="0"/>
          <a:ext cx="0" cy="0"/>
          <a:chOff x="0" y="0"/>
          <a:chExt cx="0" cy="0"/>
        </a:xfrm>
      </p:grpSpPr>
      <p:pic>
        <p:nvPicPr>
          <p:cNvPr id="4" name="Picture 3" descr="A picture containing graphical user interface&#10;&#10;Description automatically generated">
            <a:extLst>
              <a:ext uri="{FF2B5EF4-FFF2-40B4-BE49-F238E27FC236}">
                <a16:creationId xmlns:a16="http://schemas.microsoft.com/office/drawing/2014/main" id="{49BEA93C-1991-4BFC-BF9A-BED64B320A6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29681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Odense M">
    <p:spTree>
      <p:nvGrpSpPr>
        <p:cNvPr id="1" name=""/>
        <p:cNvGrpSpPr/>
        <p:nvPr/>
      </p:nvGrpSpPr>
      <p:grpSpPr>
        <a:xfrm>
          <a:off x="0" y="0"/>
          <a:ext cx="0" cy="0"/>
          <a:chOff x="0" y="0"/>
          <a:chExt cx="0" cy="0"/>
        </a:xfrm>
      </p:grpSpPr>
      <p:pic>
        <p:nvPicPr>
          <p:cNvPr id="3" name="Picture 2" descr="A collage of people&#10;&#10;Description automatically generated with low confidence">
            <a:extLst>
              <a:ext uri="{FF2B5EF4-FFF2-40B4-BE49-F238E27FC236}">
                <a16:creationId xmlns:a16="http://schemas.microsoft.com/office/drawing/2014/main" id="{28C3CE76-E383-4A27-8679-E2C98218C9E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0251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indsted">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57E104DA-7216-42FA-824F-1597206217E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53989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Motor">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79F5C83-BB44-4DDC-9749-107AC4F6C2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49299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nnesker">
    <p:spTree>
      <p:nvGrpSpPr>
        <p:cNvPr id="1" name=""/>
        <p:cNvGrpSpPr/>
        <p:nvPr/>
      </p:nvGrpSpPr>
      <p:grpSpPr>
        <a:xfrm>
          <a:off x="0" y="0"/>
          <a:ext cx="0" cy="0"/>
          <a:chOff x="0" y="0"/>
          <a:chExt cx="0" cy="0"/>
        </a:xfrm>
      </p:grpSpPr>
      <p:pic>
        <p:nvPicPr>
          <p:cNvPr id="6" name="Picture 5" descr="A collage of a person&#10;&#10;Description automatically generated with medium confidence">
            <a:extLst>
              <a:ext uri="{FF2B5EF4-FFF2-40B4-BE49-F238E27FC236}">
                <a16:creationId xmlns:a16="http://schemas.microsoft.com/office/drawing/2014/main" id="{FC451A4E-3946-4AE1-973A-9375EDAB29E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7777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yggeri">
    <p:spTree>
      <p:nvGrpSpPr>
        <p:cNvPr id="1" name=""/>
        <p:cNvGrpSpPr/>
        <p:nvPr/>
      </p:nvGrpSpPr>
      <p:grpSpPr>
        <a:xfrm>
          <a:off x="0" y="0"/>
          <a:ext cx="0" cy="0"/>
          <a:chOff x="0" y="0"/>
          <a:chExt cx="0" cy="0"/>
        </a:xfrm>
      </p:grpSpPr>
      <p:pic>
        <p:nvPicPr>
          <p:cNvPr id="3" name="Picture 2" descr="A collage of a person cutting a person's hair&#10;&#10;Description automatically generated with medium confidence">
            <a:extLst>
              <a:ext uri="{FF2B5EF4-FFF2-40B4-BE49-F238E27FC236}">
                <a16:creationId xmlns:a16="http://schemas.microsoft.com/office/drawing/2014/main" id="{19F7AD71-5E3F-4012-8E22-C252571FC2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504103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T">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D11AA884-ED9C-4194-ACD3-5F0CDE214ED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12384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astronomi">
    <p:spTree>
      <p:nvGrpSpPr>
        <p:cNvPr id="1" name=""/>
        <p:cNvGrpSpPr/>
        <p:nvPr/>
      </p:nvGrpSpPr>
      <p:grpSpPr>
        <a:xfrm>
          <a:off x="0" y="0"/>
          <a:ext cx="0" cy="0"/>
          <a:chOff x="0" y="0"/>
          <a:chExt cx="0" cy="0"/>
        </a:xfrm>
      </p:grpSpPr>
      <p:pic>
        <p:nvPicPr>
          <p:cNvPr id="6" name="Picture 5" descr="A picture containing text, person, meal&#10;&#10;Description automatically generated">
            <a:extLst>
              <a:ext uri="{FF2B5EF4-FFF2-40B4-BE49-F238E27FC236}">
                <a16:creationId xmlns:a16="http://schemas.microsoft.com/office/drawing/2014/main" id="{355C3B9B-07CD-49FB-B6BE-B0727D5CCB4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39489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obot">
    <p:spTree>
      <p:nvGrpSpPr>
        <p:cNvPr id="1" name=""/>
        <p:cNvGrpSpPr/>
        <p:nvPr/>
      </p:nvGrpSpPr>
      <p:grpSpPr>
        <a:xfrm>
          <a:off x="0" y="0"/>
          <a:ext cx="0" cy="0"/>
          <a:chOff x="0" y="0"/>
          <a:chExt cx="0" cy="0"/>
        </a:xfrm>
      </p:grpSpPr>
      <p:pic>
        <p:nvPicPr>
          <p:cNvPr id="6" name="Picture 5" descr="A collage of a person&#10;&#10;Description automatically generated with low confidence">
            <a:extLst>
              <a:ext uri="{FF2B5EF4-FFF2-40B4-BE49-F238E27FC236}">
                <a16:creationId xmlns:a16="http://schemas.microsoft.com/office/drawing/2014/main" id="{57C10E6A-BB18-4405-A6E4-A29C5E4A67F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94889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B01B8B-B802-4599-A6F6-2FF46A0D2794}"/>
              </a:ext>
            </a:extLst>
          </p:cNvPr>
          <p:cNvSpPr>
            <a:spLocks noGrp="1"/>
          </p:cNvSpPr>
          <p:nvPr>
            <p:ph type="title"/>
          </p:nvPr>
        </p:nvSpPr>
        <p:spPr>
          <a:xfrm>
            <a:off x="3251200" y="450850"/>
            <a:ext cx="7197725" cy="1501774"/>
          </a:xfrm>
          <a:prstGeom prst="rect">
            <a:avLst/>
          </a:prstGeom>
        </p:spPr>
        <p:txBody>
          <a:bodyPr vert="horz" lIns="0" tIns="0" rIns="0" bIns="0" rtlCol="0" anchor="b">
            <a:normAutofit/>
          </a:bodyPr>
          <a:lstStyle/>
          <a:p>
            <a:r>
              <a:rPr lang="da-DK"/>
              <a:t>Klik for at redigere titeltypografien i masteren</a:t>
            </a:r>
            <a:endParaRPr lang="da-DK" dirty="0"/>
          </a:p>
        </p:txBody>
      </p:sp>
      <p:sp>
        <p:nvSpPr>
          <p:cNvPr id="3" name="Text Placeholder 2">
            <a:extLst>
              <a:ext uri="{FF2B5EF4-FFF2-40B4-BE49-F238E27FC236}">
                <a16:creationId xmlns:a16="http://schemas.microsoft.com/office/drawing/2014/main" id="{8FA459E0-3F9F-411F-82A0-9D0B83D4CF53}"/>
              </a:ext>
            </a:extLst>
          </p:cNvPr>
          <p:cNvSpPr>
            <a:spLocks noGrp="1"/>
          </p:cNvSpPr>
          <p:nvPr>
            <p:ph type="body" idx="1"/>
          </p:nvPr>
        </p:nvSpPr>
        <p:spPr>
          <a:xfrm>
            <a:off x="3251199" y="2212975"/>
            <a:ext cx="7561264" cy="3952875"/>
          </a:xfrm>
          <a:prstGeom prst="rect">
            <a:avLst/>
          </a:prstGeom>
        </p:spPr>
        <p:txBody>
          <a:bodyPr vert="horz" lIns="0" tIns="0" rIns="0" bIns="0" rtlCol="0">
            <a:norm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Footer Placeholder 4">
            <a:extLst>
              <a:ext uri="{FF2B5EF4-FFF2-40B4-BE49-F238E27FC236}">
                <a16:creationId xmlns:a16="http://schemas.microsoft.com/office/drawing/2014/main" id="{BACDB0B9-F0BE-465A-9246-E0C224511A9C}"/>
              </a:ext>
            </a:extLst>
          </p:cNvPr>
          <p:cNvSpPr>
            <a:spLocks noGrp="1"/>
          </p:cNvSpPr>
          <p:nvPr>
            <p:ph type="ftr" sz="quarter" idx="3"/>
          </p:nvPr>
        </p:nvSpPr>
        <p:spPr>
          <a:xfrm>
            <a:off x="3251200" y="6356350"/>
            <a:ext cx="4114800" cy="365125"/>
          </a:xfrm>
          <a:prstGeom prst="rect">
            <a:avLst/>
          </a:prstGeom>
        </p:spPr>
        <p:txBody>
          <a:bodyPr vert="horz" lIns="0" tIns="0" rIns="0" bIns="0" rtlCol="0" anchor="ctr"/>
          <a:lstStyle>
            <a:lvl1pPr algn="l">
              <a:defRPr sz="900">
                <a:solidFill>
                  <a:schemeClr val="accent3"/>
                </a:solidFill>
              </a:defRPr>
            </a:lvl1pPr>
          </a:lstStyle>
          <a:p>
            <a:endParaRPr lang="da-DK"/>
          </a:p>
        </p:txBody>
      </p:sp>
      <p:sp>
        <p:nvSpPr>
          <p:cNvPr id="6" name="Slide Number Placeholder 5">
            <a:extLst>
              <a:ext uri="{FF2B5EF4-FFF2-40B4-BE49-F238E27FC236}">
                <a16:creationId xmlns:a16="http://schemas.microsoft.com/office/drawing/2014/main" id="{7866BD15-DA43-4CEF-96C5-80590C40B39F}"/>
              </a:ext>
            </a:extLst>
          </p:cNvPr>
          <p:cNvSpPr>
            <a:spLocks noGrp="1"/>
          </p:cNvSpPr>
          <p:nvPr>
            <p:ph type="sldNum" sz="quarter" idx="4"/>
          </p:nvPr>
        </p:nvSpPr>
        <p:spPr>
          <a:xfrm>
            <a:off x="9000532" y="6356350"/>
            <a:ext cx="2743200" cy="365125"/>
          </a:xfrm>
          <a:prstGeom prst="rect">
            <a:avLst/>
          </a:prstGeom>
        </p:spPr>
        <p:txBody>
          <a:bodyPr vert="horz" lIns="0" tIns="0" rIns="0" bIns="0" rtlCol="0" anchor="ctr"/>
          <a:lstStyle>
            <a:lvl1pPr algn="r">
              <a:defRPr sz="900">
                <a:solidFill>
                  <a:schemeClr val="accent3"/>
                </a:solidFill>
              </a:defRPr>
            </a:lvl1pPr>
          </a:lstStyle>
          <a:p>
            <a:fld id="{BC922759-6411-4722-B99A-46FD5C801056}" type="slidenum">
              <a:rPr lang="da-DK" smtClean="0"/>
              <a:pPr/>
              <a:t>‹nr.›</a:t>
            </a:fld>
            <a:endParaRPr lang="da-DK" dirty="0"/>
          </a:p>
        </p:txBody>
      </p:sp>
      <p:pic>
        <p:nvPicPr>
          <p:cNvPr id="10" name="Picture 9" descr="A picture containing food&#10;&#10;Description automatically generated">
            <a:extLst>
              <a:ext uri="{FF2B5EF4-FFF2-40B4-BE49-F238E27FC236}">
                <a16:creationId xmlns:a16="http://schemas.microsoft.com/office/drawing/2014/main" id="{230400B2-C8FF-4BE8-ADBB-2374162B9054}"/>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10534058" y="282521"/>
            <a:ext cx="1419817" cy="828592"/>
          </a:xfrm>
          <a:prstGeom prst="rect">
            <a:avLst/>
          </a:prstGeom>
        </p:spPr>
      </p:pic>
    </p:spTree>
    <p:extLst>
      <p:ext uri="{BB962C8B-B14F-4D97-AF65-F5344CB8AC3E}">
        <p14:creationId xmlns:p14="http://schemas.microsoft.com/office/powerpoint/2010/main" val="392907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84" r:id="rId5"/>
    <p:sldLayoutId id="2147483685" r:id="rId6"/>
    <p:sldLayoutId id="2147483662" r:id="rId7"/>
    <p:sldLayoutId id="2147483663" r:id="rId8"/>
    <p:sldLayoutId id="2147483679" r:id="rId9"/>
    <p:sldLayoutId id="2147483681" r:id="rId10"/>
    <p:sldLayoutId id="2147483696" r:id="rId11"/>
    <p:sldLayoutId id="2147483657" r:id="rId12"/>
    <p:sldLayoutId id="2147483658" r:id="rId13"/>
    <p:sldLayoutId id="2147483652" r:id="rId14"/>
    <p:sldLayoutId id="2147483674" r:id="rId15"/>
    <p:sldLayoutId id="2147483651" r:id="rId16"/>
    <p:sldLayoutId id="2147483664" r:id="rId17"/>
    <p:sldLayoutId id="2147483675" r:id="rId18"/>
    <p:sldLayoutId id="2147483673" r:id="rId19"/>
    <p:sldLayoutId id="2147483670" r:id="rId20"/>
    <p:sldLayoutId id="2147483691" r:id="rId21"/>
    <p:sldLayoutId id="2147483692" r:id="rId22"/>
    <p:sldLayoutId id="2147483693" r:id="rId23"/>
    <p:sldLayoutId id="2147483694" r:id="rId24"/>
    <p:sldLayoutId id="2147483695" r:id="rId25"/>
  </p:sldLayoutIdLst>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1pPr>
      <a:lvl2pPr marL="6858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2pPr>
      <a:lvl3pPr marL="11430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3pPr>
      <a:lvl4pPr marL="16002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89" userDrawn="1">
          <p15:clr>
            <a:srgbClr val="F26B43"/>
          </p15:clr>
        </p15:guide>
        <p15:guide id="2" pos="2048" userDrawn="1">
          <p15:clr>
            <a:srgbClr val="F26B43"/>
          </p15:clr>
        </p15:guide>
        <p15:guide id="3" pos="2479" userDrawn="1">
          <p15:clr>
            <a:srgbClr val="F26B43"/>
          </p15:clr>
        </p15:guide>
        <p15:guide id="4" orient="horz" pos="1230" userDrawn="1">
          <p15:clr>
            <a:srgbClr val="F26B43"/>
          </p15:clr>
        </p15:guide>
        <p15:guide id="5" pos="6811" userDrawn="1">
          <p15:clr>
            <a:srgbClr val="F26B43"/>
          </p15:clr>
        </p15:guide>
        <p15:guide id="6" pos="869" userDrawn="1">
          <p15:clr>
            <a:srgbClr val="F26B43"/>
          </p15:clr>
        </p15:guide>
        <p15:guide id="7" orient="horz" pos="38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hyperlink" Target="https://learn.sde.dk/report/pxlup/index.php?category_id=57" TargetMode="External"/><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hyperlink" Target="https://www.bygud.dk/erhvervsuddannelser/uddannelser/toemrer/" TargetMode="External"/><Relationship Id="rId4" Type="http://schemas.openxmlformats.org/officeDocument/2006/relationships/hyperlink" Target="https://www.bygud.dk/erhvervsuddannelser/generel-information/logboeger/"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hentdata.stil.dk/uddannelser"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notesSlide" Target="../notesSlides/notesSlide8.xml"/><Relationship Id="rId7"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35.emf"/><Relationship Id="rId5" Type="http://schemas.openxmlformats.org/officeDocument/2006/relationships/oleObject" Target="../embeddings/oleObject1.bin"/><Relationship Id="rId4" Type="http://schemas.openxmlformats.org/officeDocument/2006/relationships/hyperlink" Target="https://learn.sde.dk/course/view.php?id=16302&amp;sectionid=222114"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vimeo.com/669386546"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www.bygud.dk/erhvervsuddannelser/generel-information/tilskudsordninger/"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www.virk.dk/"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vitas.bm.dk/Start/Index"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video" Target="https://www.youtube.com/embed/pnzxJaCZrtk?feature=oembed" TargetMode="External"/><Relationship Id="rId5" Type="http://schemas.openxmlformats.org/officeDocument/2006/relationships/image" Target="../media/image40.jpeg"/><Relationship Id="rId4" Type="http://schemas.openxmlformats.org/officeDocument/2006/relationships/hyperlink" Target="https://www.laerepladsen.dk/"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www.spsu.dk/"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ordlab.dk/video/gode-raad-til-mestre-der-har-ordblinde-laerlinge/" TargetMode="External"/><Relationship Id="rId4" Type="http://schemas.openxmlformats.org/officeDocument/2006/relationships/hyperlink" Target="https://www.spsu.dk/viden-om/film-om-sps/video-om--hvordan-elever-og-studerende-soeger-om-sps"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bygud.dk/erhvervsuddannelser/generel-information/logboeger/"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hyperlink" Target="mailto:plb-tr-od@sde.dk" TargetMode="External"/><Relationship Id="rId4" Type="http://schemas.openxmlformats.org/officeDocument/2006/relationships/hyperlink" Target="https://vimeo.com/916615238"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6880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225A1679-E791-4FEE-BB16-0B46FA230EDB}"/>
              </a:ext>
            </a:extLst>
          </p:cNvPr>
          <p:cNvPicPr>
            <a:picLocks noChangeAspect="1"/>
          </p:cNvPicPr>
          <p:nvPr/>
        </p:nvPicPr>
        <p:blipFill>
          <a:blip r:embed="rId2"/>
          <a:stretch>
            <a:fillRect/>
          </a:stretch>
        </p:blipFill>
        <p:spPr>
          <a:xfrm>
            <a:off x="9244931" y="2997200"/>
            <a:ext cx="2947069" cy="1127760"/>
          </a:xfrm>
          <a:prstGeom prst="rect">
            <a:avLst/>
          </a:prstGeom>
        </p:spPr>
      </p:pic>
    </p:spTree>
    <p:extLst>
      <p:ext uri="{BB962C8B-B14F-4D97-AF65-F5344CB8AC3E}">
        <p14:creationId xmlns:p14="http://schemas.microsoft.com/office/powerpoint/2010/main" val="30419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EFF6C89-50F1-4272-937C-95DD95D63ED0}"/>
              </a:ext>
            </a:extLst>
          </p:cNvPr>
          <p:cNvPicPr>
            <a:picLocks noChangeAspect="1"/>
          </p:cNvPicPr>
          <p:nvPr/>
        </p:nvPicPr>
        <p:blipFill>
          <a:blip r:embed="rId3"/>
          <a:stretch>
            <a:fillRect/>
          </a:stretch>
        </p:blipFill>
        <p:spPr>
          <a:xfrm>
            <a:off x="9247839" y="2927193"/>
            <a:ext cx="2944161" cy="1126647"/>
          </a:xfrm>
          <a:prstGeom prst="rect">
            <a:avLst/>
          </a:prstGeom>
        </p:spPr>
      </p:pic>
    </p:spTree>
    <p:extLst>
      <p:ext uri="{BB962C8B-B14F-4D97-AF65-F5344CB8AC3E}">
        <p14:creationId xmlns:p14="http://schemas.microsoft.com/office/powerpoint/2010/main" val="3922285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1B09D1-D896-478B-8D3F-ED6A62604B8B}"/>
              </a:ext>
            </a:extLst>
          </p:cNvPr>
          <p:cNvSpPr>
            <a:spLocks noGrp="1"/>
          </p:cNvSpPr>
          <p:nvPr>
            <p:ph idx="1"/>
          </p:nvPr>
        </p:nvSpPr>
        <p:spPr>
          <a:xfrm>
            <a:off x="3251200" y="1351281"/>
            <a:ext cx="7567691" cy="4814570"/>
          </a:xfrm>
        </p:spPr>
        <p:txBody>
          <a:bodyPr/>
          <a:lstStyle/>
          <a:p>
            <a:r>
              <a:rPr lang="da-DK" dirty="0"/>
              <a:t>Dagens værter og oplægsholdere:</a:t>
            </a:r>
          </a:p>
          <a:p>
            <a:pPr marL="0" indent="0">
              <a:buNone/>
            </a:pPr>
            <a:endParaRPr lang="da-DK" dirty="0"/>
          </a:p>
          <a:p>
            <a:pPr lvl="1">
              <a:lnSpc>
                <a:spcPct val="150000"/>
              </a:lnSpc>
            </a:pPr>
            <a:r>
              <a:rPr lang="da-DK" sz="1400" dirty="0"/>
              <a:t>Louise Øksenhøj – Virksomhedskonsulent, SDE</a:t>
            </a:r>
          </a:p>
          <a:p>
            <a:pPr lvl="1">
              <a:lnSpc>
                <a:spcPct val="150000"/>
              </a:lnSpc>
            </a:pPr>
            <a:r>
              <a:rPr lang="da-DK" sz="1400" dirty="0"/>
              <a:t>Nicolaj Duus – Afdelingsleder, SDE</a:t>
            </a:r>
          </a:p>
          <a:p>
            <a:pPr lvl="1">
              <a:lnSpc>
                <a:spcPct val="150000"/>
              </a:lnSpc>
            </a:pPr>
            <a:r>
              <a:rPr lang="da-DK" sz="1400" dirty="0"/>
              <a:t>Michael Frederiksen – Lokalt uddannelsesudvalgsformand, 3F</a:t>
            </a:r>
            <a:endParaRPr lang="da-DK" dirty="0"/>
          </a:p>
          <a:p>
            <a:endParaRPr lang="da-DK" dirty="0"/>
          </a:p>
          <a:p>
            <a:r>
              <a:rPr lang="da-DK" dirty="0"/>
              <a:t>Praktiske forhold </a:t>
            </a:r>
          </a:p>
          <a:p>
            <a:endParaRPr lang="da-DK" dirty="0"/>
          </a:p>
          <a:p>
            <a:r>
              <a:rPr lang="da-DK" dirty="0"/>
              <a:t>Præsentation af deltagere:</a:t>
            </a:r>
          </a:p>
          <a:p>
            <a:pPr>
              <a:lnSpc>
                <a:spcPct val="150000"/>
              </a:lnSpc>
            </a:pPr>
            <a:endParaRPr lang="da-DK" dirty="0"/>
          </a:p>
          <a:p>
            <a:pPr lvl="1">
              <a:lnSpc>
                <a:spcPct val="150000"/>
              </a:lnSpc>
            </a:pPr>
            <a:r>
              <a:rPr lang="da-DK" sz="1400" dirty="0"/>
              <a:t>Navn og virksomhed</a:t>
            </a:r>
          </a:p>
          <a:p>
            <a:pPr lvl="1">
              <a:lnSpc>
                <a:spcPct val="150000"/>
              </a:lnSpc>
            </a:pPr>
            <a:r>
              <a:rPr lang="da-DK" sz="1400" dirty="0"/>
              <a:t>Funktion i virksomheden og antal lærlinge</a:t>
            </a:r>
          </a:p>
          <a:p>
            <a:pPr lvl="1">
              <a:lnSpc>
                <a:spcPct val="150000"/>
              </a:lnSpc>
            </a:pPr>
            <a:r>
              <a:rPr lang="da-DK" sz="1400" dirty="0"/>
              <a:t>Hvad vil du gerne have ud af dagen?</a:t>
            </a:r>
          </a:p>
          <a:p>
            <a:endParaRPr lang="da-DK" dirty="0"/>
          </a:p>
          <a:p>
            <a:pPr marL="457200" lvl="1" indent="0">
              <a:buNone/>
            </a:pPr>
            <a:endParaRPr lang="da-DK" sz="1600" dirty="0"/>
          </a:p>
          <a:p>
            <a:pPr lvl="1"/>
            <a:endParaRPr lang="da-DK" sz="1600" dirty="0"/>
          </a:p>
          <a:p>
            <a:pPr lvl="1"/>
            <a:r>
              <a:rPr lang="da-DK" sz="1600" dirty="0"/>
              <a:t>Alle materialer inkl. Links fra dagen bliver sendt til jer… </a:t>
            </a:r>
          </a:p>
          <a:p>
            <a:pPr lvl="1"/>
            <a:endParaRPr lang="da-DK" sz="1600" dirty="0"/>
          </a:p>
          <a:p>
            <a:pPr marL="457200" lvl="1" indent="0">
              <a:buNone/>
            </a:pPr>
            <a:endParaRPr lang="da-DK" sz="1600" dirty="0"/>
          </a:p>
        </p:txBody>
      </p:sp>
      <p:sp>
        <p:nvSpPr>
          <p:cNvPr id="4" name="Title 3">
            <a:extLst>
              <a:ext uri="{FF2B5EF4-FFF2-40B4-BE49-F238E27FC236}">
                <a16:creationId xmlns:a16="http://schemas.microsoft.com/office/drawing/2014/main" id="{96F9AEC7-20E3-44E0-8F78-1F31021DA5FC}"/>
              </a:ext>
            </a:extLst>
          </p:cNvPr>
          <p:cNvSpPr>
            <a:spLocks noGrp="1"/>
          </p:cNvSpPr>
          <p:nvPr>
            <p:ph type="title"/>
          </p:nvPr>
        </p:nvSpPr>
        <p:spPr>
          <a:xfrm>
            <a:off x="3251200" y="450850"/>
            <a:ext cx="7197725" cy="666750"/>
          </a:xfrm>
        </p:spPr>
        <p:txBody>
          <a:bodyPr>
            <a:normAutofit fontScale="90000"/>
          </a:bodyPr>
          <a:lstStyle/>
          <a:p>
            <a:r>
              <a:rPr lang="da-DK" dirty="0"/>
              <a:t>Velkommen</a:t>
            </a:r>
            <a:br>
              <a:rPr lang="da-DK" dirty="0"/>
            </a:br>
            <a:r>
              <a:rPr lang="da-DK" sz="1400" dirty="0"/>
              <a:t>-Praktikvejledning for den uddannelsesansvarlige </a:t>
            </a:r>
            <a:endParaRPr lang="da-DK" dirty="0"/>
          </a:p>
        </p:txBody>
      </p:sp>
      <p:pic>
        <p:nvPicPr>
          <p:cNvPr id="3" name="Billede 2">
            <a:extLst>
              <a:ext uri="{FF2B5EF4-FFF2-40B4-BE49-F238E27FC236}">
                <a16:creationId xmlns:a16="http://schemas.microsoft.com/office/drawing/2014/main" id="{1CC61AAF-EAC8-4D5F-A198-D8DAE9BFA42B}"/>
              </a:ext>
            </a:extLst>
          </p:cNvPr>
          <p:cNvPicPr>
            <a:picLocks noChangeAspect="1"/>
          </p:cNvPicPr>
          <p:nvPr/>
        </p:nvPicPr>
        <p:blipFill>
          <a:blip r:embed="rId3"/>
          <a:stretch>
            <a:fillRect/>
          </a:stretch>
        </p:blipFill>
        <p:spPr>
          <a:xfrm>
            <a:off x="7970331" y="3429000"/>
            <a:ext cx="2667189" cy="1916459"/>
          </a:xfrm>
          <a:prstGeom prst="rect">
            <a:avLst/>
          </a:prstGeom>
        </p:spPr>
      </p:pic>
    </p:spTree>
    <p:extLst>
      <p:ext uri="{BB962C8B-B14F-4D97-AF65-F5344CB8AC3E}">
        <p14:creationId xmlns:p14="http://schemas.microsoft.com/office/powerpoint/2010/main" val="2423749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1B09D1-D896-478B-8D3F-ED6A62604B8B}"/>
              </a:ext>
            </a:extLst>
          </p:cNvPr>
          <p:cNvSpPr>
            <a:spLocks noGrp="1"/>
          </p:cNvSpPr>
          <p:nvPr>
            <p:ph idx="1"/>
          </p:nvPr>
        </p:nvSpPr>
        <p:spPr>
          <a:xfrm>
            <a:off x="3251200" y="1188721"/>
            <a:ext cx="7567691" cy="5218430"/>
          </a:xfrm>
        </p:spPr>
        <p:txBody>
          <a:bodyPr>
            <a:normAutofit fontScale="85000" lnSpcReduction="20000"/>
          </a:bodyPr>
          <a:lstStyle/>
          <a:p>
            <a:r>
              <a:rPr lang="da-DK" dirty="0"/>
              <a:t>Velkommen v. Louise og Nicolaj</a:t>
            </a:r>
          </a:p>
          <a:p>
            <a:pPr marL="0" indent="0">
              <a:buNone/>
            </a:pPr>
            <a:endParaRPr lang="da-DK" dirty="0"/>
          </a:p>
          <a:p>
            <a:pPr>
              <a:lnSpc>
                <a:spcPct val="160000"/>
              </a:lnSpc>
            </a:pPr>
            <a:r>
              <a:rPr lang="da-DK" dirty="0"/>
              <a:t>Formål med kurset</a:t>
            </a:r>
          </a:p>
          <a:p>
            <a:pPr>
              <a:lnSpc>
                <a:spcPct val="160000"/>
              </a:lnSpc>
            </a:pPr>
            <a:r>
              <a:rPr lang="da-DK" dirty="0"/>
              <a:t>Roller og ansvar</a:t>
            </a:r>
          </a:p>
          <a:p>
            <a:pPr>
              <a:lnSpc>
                <a:spcPct val="160000"/>
              </a:lnSpc>
            </a:pPr>
            <a:r>
              <a:rPr lang="da-DK" dirty="0"/>
              <a:t>Opbygning af uddannelsen</a:t>
            </a:r>
          </a:p>
          <a:p>
            <a:endParaRPr lang="da-DK" dirty="0"/>
          </a:p>
          <a:p>
            <a:r>
              <a:rPr lang="da-DK" i="1" dirty="0"/>
              <a:t>Pause</a:t>
            </a:r>
          </a:p>
          <a:p>
            <a:endParaRPr lang="da-DK" i="1" dirty="0"/>
          </a:p>
          <a:p>
            <a:pPr>
              <a:lnSpc>
                <a:spcPct val="160000"/>
              </a:lnSpc>
            </a:pPr>
            <a:r>
              <a:rPr lang="da-DK" dirty="0"/>
              <a:t>Samarbejde mellem skole, LUU og virksomhed</a:t>
            </a:r>
          </a:p>
          <a:p>
            <a:pPr>
              <a:lnSpc>
                <a:spcPct val="160000"/>
              </a:lnSpc>
            </a:pPr>
            <a:r>
              <a:rPr lang="da-DK" dirty="0"/>
              <a:t>Muligheder for SPS – også i virksomheden (Special pædagogisk støtte)</a:t>
            </a:r>
          </a:p>
          <a:p>
            <a:endParaRPr lang="da-DK" dirty="0"/>
          </a:p>
          <a:p>
            <a:r>
              <a:rPr lang="da-DK" i="1" dirty="0"/>
              <a:t>Frokost </a:t>
            </a:r>
          </a:p>
          <a:p>
            <a:endParaRPr lang="da-DK" i="1" dirty="0"/>
          </a:p>
          <a:p>
            <a:pPr>
              <a:lnSpc>
                <a:spcPct val="170000"/>
              </a:lnSpc>
            </a:pPr>
            <a:r>
              <a:rPr lang="da-DK" dirty="0"/>
              <a:t>Logbog</a:t>
            </a:r>
          </a:p>
          <a:p>
            <a:pPr>
              <a:lnSpc>
                <a:spcPct val="170000"/>
              </a:lnSpc>
            </a:pPr>
            <a:r>
              <a:rPr lang="da-DK" dirty="0"/>
              <a:t>Ungekultur – Generation Alpha</a:t>
            </a:r>
          </a:p>
          <a:p>
            <a:endParaRPr lang="da-DK" dirty="0"/>
          </a:p>
          <a:p>
            <a:r>
              <a:rPr lang="da-DK" i="1" dirty="0"/>
              <a:t>Pause</a:t>
            </a:r>
          </a:p>
          <a:p>
            <a:endParaRPr lang="da-DK" i="1" dirty="0"/>
          </a:p>
          <a:p>
            <a:pPr>
              <a:lnSpc>
                <a:spcPct val="160000"/>
              </a:lnSpc>
            </a:pPr>
            <a:r>
              <a:rPr lang="da-DK" dirty="0"/>
              <a:t>LUU – fælles bestemmelser</a:t>
            </a:r>
          </a:p>
          <a:p>
            <a:pPr>
              <a:lnSpc>
                <a:spcPct val="160000"/>
              </a:lnSpc>
            </a:pPr>
            <a:r>
              <a:rPr lang="da-DK" dirty="0"/>
              <a:t>Spørgsmål og evaluering</a:t>
            </a:r>
          </a:p>
          <a:p>
            <a:pPr marL="0" indent="0">
              <a:buNone/>
            </a:pPr>
            <a:endParaRPr lang="da-DK" dirty="0"/>
          </a:p>
          <a:p>
            <a:r>
              <a:rPr lang="da-DK" dirty="0"/>
              <a:t>Tak for i dag</a:t>
            </a:r>
          </a:p>
        </p:txBody>
      </p:sp>
      <p:sp>
        <p:nvSpPr>
          <p:cNvPr id="4" name="Title 3">
            <a:extLst>
              <a:ext uri="{FF2B5EF4-FFF2-40B4-BE49-F238E27FC236}">
                <a16:creationId xmlns:a16="http://schemas.microsoft.com/office/drawing/2014/main" id="{96F9AEC7-20E3-44E0-8F78-1F31021DA5FC}"/>
              </a:ext>
            </a:extLst>
          </p:cNvPr>
          <p:cNvSpPr>
            <a:spLocks noGrp="1"/>
          </p:cNvSpPr>
          <p:nvPr>
            <p:ph type="title"/>
          </p:nvPr>
        </p:nvSpPr>
        <p:spPr>
          <a:xfrm>
            <a:off x="3251200" y="450850"/>
            <a:ext cx="7197725" cy="412750"/>
          </a:xfrm>
        </p:spPr>
        <p:txBody>
          <a:bodyPr>
            <a:normAutofit fontScale="90000"/>
          </a:bodyPr>
          <a:lstStyle/>
          <a:p>
            <a:r>
              <a:rPr lang="da-DK" dirty="0"/>
              <a:t>Program for dagen</a:t>
            </a:r>
          </a:p>
        </p:txBody>
      </p:sp>
      <p:pic>
        <p:nvPicPr>
          <p:cNvPr id="3" name="Billede 2">
            <a:extLst>
              <a:ext uri="{FF2B5EF4-FFF2-40B4-BE49-F238E27FC236}">
                <a16:creationId xmlns:a16="http://schemas.microsoft.com/office/drawing/2014/main" id="{18BD3108-57D1-4994-9B15-24197C272D62}"/>
              </a:ext>
            </a:extLst>
          </p:cNvPr>
          <p:cNvPicPr>
            <a:picLocks noChangeAspect="1"/>
          </p:cNvPicPr>
          <p:nvPr/>
        </p:nvPicPr>
        <p:blipFill>
          <a:blip r:embed="rId3"/>
          <a:stretch>
            <a:fillRect/>
          </a:stretch>
        </p:blipFill>
        <p:spPr>
          <a:xfrm>
            <a:off x="8656320" y="4226807"/>
            <a:ext cx="2307665" cy="1860364"/>
          </a:xfrm>
          <a:prstGeom prst="rect">
            <a:avLst/>
          </a:prstGeom>
        </p:spPr>
      </p:pic>
    </p:spTree>
    <p:extLst>
      <p:ext uri="{BB962C8B-B14F-4D97-AF65-F5344CB8AC3E}">
        <p14:creationId xmlns:p14="http://schemas.microsoft.com/office/powerpoint/2010/main" val="1306515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FB50573-EBA6-43CA-9527-55901F6C8684}"/>
              </a:ext>
            </a:extLst>
          </p:cNvPr>
          <p:cNvSpPr>
            <a:spLocks noGrp="1"/>
          </p:cNvSpPr>
          <p:nvPr>
            <p:ph idx="1"/>
          </p:nvPr>
        </p:nvSpPr>
        <p:spPr>
          <a:xfrm>
            <a:off x="3251200" y="1127761"/>
            <a:ext cx="7567691" cy="5038090"/>
          </a:xfrm>
        </p:spPr>
        <p:txBody>
          <a:bodyPr>
            <a:normAutofit/>
          </a:bodyPr>
          <a:lstStyle/>
          <a:p>
            <a:r>
              <a:rPr lang="da-DK" dirty="0"/>
              <a:t>Du får viden om:</a:t>
            </a:r>
          </a:p>
          <a:p>
            <a:pPr marL="0" indent="0">
              <a:lnSpc>
                <a:spcPct val="150000"/>
              </a:lnSpc>
              <a:buNone/>
            </a:pPr>
            <a:endParaRPr lang="da-DK" sz="1400" dirty="0"/>
          </a:p>
          <a:p>
            <a:pPr lvl="1">
              <a:lnSpc>
                <a:spcPct val="150000"/>
              </a:lnSpc>
            </a:pPr>
            <a:r>
              <a:rPr lang="da-DK" sz="1600" dirty="0"/>
              <a:t>Hvordan elevens uddannelsesforløb planlægges og tilrettelægges efter den gældende uddannelsesordning</a:t>
            </a:r>
          </a:p>
          <a:p>
            <a:pPr lvl="1">
              <a:lnSpc>
                <a:spcPct val="150000"/>
              </a:lnSpc>
            </a:pPr>
            <a:r>
              <a:rPr lang="da-DK" sz="1600" dirty="0"/>
              <a:t>Virksomhedens ansvar for elevens uddannelsesforløb i virksomheden er fastlagt i lovgivningen – Praktikmål jf. logbog - Praktikerklæring</a:t>
            </a:r>
          </a:p>
          <a:p>
            <a:pPr lvl="1">
              <a:lnSpc>
                <a:spcPct val="150000"/>
              </a:lnSpc>
            </a:pPr>
            <a:r>
              <a:rPr lang="da-DK" sz="1600" dirty="0"/>
              <a:t>Det lovpligtige samarbejde mellem virksomheden og erhvervsskolen om elevens præstationer og udvikling (Roller og ansvar)</a:t>
            </a:r>
          </a:p>
          <a:p>
            <a:pPr lvl="1">
              <a:lnSpc>
                <a:spcPct val="150000"/>
              </a:lnSpc>
            </a:pPr>
            <a:r>
              <a:rPr lang="da-DK" sz="1600" dirty="0"/>
              <a:t>Overenskomst og gældende regler for at have lærlinge, tvister og godkendelse af virksomheder</a:t>
            </a:r>
          </a:p>
          <a:p>
            <a:pPr lvl="1">
              <a:lnSpc>
                <a:spcPct val="150000"/>
              </a:lnSpc>
            </a:pPr>
            <a:r>
              <a:rPr lang="da-DK" sz="1600" dirty="0"/>
              <a:t>Typer af uddannelsesaftaler</a:t>
            </a:r>
          </a:p>
          <a:p>
            <a:pPr lvl="1">
              <a:lnSpc>
                <a:spcPct val="150000"/>
              </a:lnSpc>
            </a:pPr>
            <a:r>
              <a:rPr lang="da-DK" sz="1600" dirty="0"/>
              <a:t>Ungekultur og den gode samtale med eleverne</a:t>
            </a:r>
          </a:p>
          <a:p>
            <a:pPr lvl="1">
              <a:lnSpc>
                <a:spcPct val="150000"/>
              </a:lnSpc>
            </a:pPr>
            <a:r>
              <a:rPr lang="da-DK" sz="1600" dirty="0"/>
              <a:t>Der kan søges specialpædagogisk støtte til eleven med funktionsnedsættelse</a:t>
            </a:r>
          </a:p>
          <a:p>
            <a:endParaRPr lang="da-DK" dirty="0"/>
          </a:p>
        </p:txBody>
      </p:sp>
      <p:sp>
        <p:nvSpPr>
          <p:cNvPr id="4" name="Title 3">
            <a:extLst>
              <a:ext uri="{FF2B5EF4-FFF2-40B4-BE49-F238E27FC236}">
                <a16:creationId xmlns:a16="http://schemas.microsoft.com/office/drawing/2014/main" id="{07C7A535-745E-4AE3-929B-217BBCF14853}"/>
              </a:ext>
            </a:extLst>
          </p:cNvPr>
          <p:cNvSpPr>
            <a:spLocks noGrp="1"/>
          </p:cNvSpPr>
          <p:nvPr>
            <p:ph type="title"/>
          </p:nvPr>
        </p:nvSpPr>
        <p:spPr>
          <a:xfrm>
            <a:off x="3251200" y="450850"/>
            <a:ext cx="7197725" cy="422910"/>
          </a:xfrm>
        </p:spPr>
        <p:txBody>
          <a:bodyPr>
            <a:normAutofit fontScale="90000"/>
          </a:bodyPr>
          <a:lstStyle/>
          <a:p>
            <a:r>
              <a:rPr lang="da-DK" dirty="0"/>
              <a:t>Formål med kurset</a:t>
            </a:r>
          </a:p>
        </p:txBody>
      </p:sp>
      <p:pic>
        <p:nvPicPr>
          <p:cNvPr id="3" name="Billede 2">
            <a:extLst>
              <a:ext uri="{FF2B5EF4-FFF2-40B4-BE49-F238E27FC236}">
                <a16:creationId xmlns:a16="http://schemas.microsoft.com/office/drawing/2014/main" id="{C33F7D01-E04D-4F6F-8C55-020C00DDF696}"/>
              </a:ext>
            </a:extLst>
          </p:cNvPr>
          <p:cNvPicPr>
            <a:picLocks noChangeAspect="1"/>
          </p:cNvPicPr>
          <p:nvPr/>
        </p:nvPicPr>
        <p:blipFill>
          <a:blip r:embed="rId3"/>
          <a:stretch>
            <a:fillRect/>
          </a:stretch>
        </p:blipFill>
        <p:spPr>
          <a:xfrm>
            <a:off x="10535854" y="4517298"/>
            <a:ext cx="1524132" cy="2110923"/>
          </a:xfrm>
          <a:prstGeom prst="rect">
            <a:avLst/>
          </a:prstGeom>
        </p:spPr>
      </p:pic>
    </p:spTree>
    <p:extLst>
      <p:ext uri="{BB962C8B-B14F-4D97-AF65-F5344CB8AC3E}">
        <p14:creationId xmlns:p14="http://schemas.microsoft.com/office/powerpoint/2010/main" val="504007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FB50573-EBA6-43CA-9527-55901F6C8684}"/>
              </a:ext>
            </a:extLst>
          </p:cNvPr>
          <p:cNvSpPr>
            <a:spLocks noGrp="1"/>
          </p:cNvSpPr>
          <p:nvPr>
            <p:ph idx="1"/>
          </p:nvPr>
        </p:nvSpPr>
        <p:spPr>
          <a:xfrm>
            <a:off x="3251200" y="1309098"/>
            <a:ext cx="8260080" cy="5096510"/>
          </a:xfrm>
        </p:spPr>
        <p:txBody>
          <a:bodyPr/>
          <a:lstStyle/>
          <a:p>
            <a:pPr marL="0" indent="0" algn="ctr">
              <a:buNone/>
            </a:pPr>
            <a:r>
              <a:rPr lang="da-DK" sz="2400" b="1" i="1" dirty="0"/>
              <a:t>§ - Lovgivning</a:t>
            </a:r>
          </a:p>
          <a:p>
            <a:pPr marL="0" indent="0" algn="ctr">
              <a:buNone/>
            </a:pPr>
            <a:endParaRPr lang="da-DK" dirty="0"/>
          </a:p>
          <a:p>
            <a:pPr marL="0" indent="0" algn="ctr">
              <a:buNone/>
            </a:pPr>
            <a:r>
              <a:rPr lang="da-DK" dirty="0"/>
              <a:t>		</a:t>
            </a:r>
          </a:p>
          <a:p>
            <a:pPr marL="0" indent="0" algn="ctr">
              <a:buNone/>
            </a:pPr>
            <a:r>
              <a:rPr lang="da-DK" dirty="0"/>
              <a:t>		</a:t>
            </a:r>
          </a:p>
          <a:p>
            <a:pPr marL="0" indent="0" algn="ctr">
              <a:buNone/>
            </a:pPr>
            <a:r>
              <a:rPr lang="da-DK" dirty="0"/>
              <a:t>		</a:t>
            </a:r>
          </a:p>
          <a:p>
            <a:pPr marL="0" indent="0" algn="ctr">
              <a:buNone/>
            </a:pPr>
            <a:endParaRPr lang="da-DK" dirty="0"/>
          </a:p>
          <a:p>
            <a:pPr marL="0" indent="0" algn="ctr">
              <a:buNone/>
            </a:pPr>
            <a:r>
              <a:rPr lang="da-DK" dirty="0"/>
              <a:t>		</a:t>
            </a:r>
            <a:r>
              <a:rPr lang="da-DK" sz="2400" dirty="0"/>
              <a:t>Virksomhed og lærling</a:t>
            </a:r>
            <a:r>
              <a:rPr lang="da-DK" dirty="0"/>
              <a:t>		</a:t>
            </a:r>
          </a:p>
        </p:txBody>
      </p:sp>
      <p:sp>
        <p:nvSpPr>
          <p:cNvPr id="4" name="Title 3">
            <a:extLst>
              <a:ext uri="{FF2B5EF4-FFF2-40B4-BE49-F238E27FC236}">
                <a16:creationId xmlns:a16="http://schemas.microsoft.com/office/drawing/2014/main" id="{07C7A535-745E-4AE3-929B-217BBCF14853}"/>
              </a:ext>
            </a:extLst>
          </p:cNvPr>
          <p:cNvSpPr>
            <a:spLocks noGrp="1"/>
          </p:cNvSpPr>
          <p:nvPr>
            <p:ph type="title"/>
          </p:nvPr>
        </p:nvSpPr>
        <p:spPr>
          <a:xfrm>
            <a:off x="3251200" y="450850"/>
            <a:ext cx="7197725" cy="526600"/>
          </a:xfrm>
        </p:spPr>
        <p:txBody>
          <a:bodyPr/>
          <a:lstStyle/>
          <a:p>
            <a:r>
              <a:rPr lang="da-DK" dirty="0"/>
              <a:t>Roller og ansvar</a:t>
            </a:r>
          </a:p>
        </p:txBody>
      </p:sp>
      <p:pic>
        <p:nvPicPr>
          <p:cNvPr id="3" name="Billede 2">
            <a:extLst>
              <a:ext uri="{FF2B5EF4-FFF2-40B4-BE49-F238E27FC236}">
                <a16:creationId xmlns:a16="http://schemas.microsoft.com/office/drawing/2014/main" id="{6DD6CC38-4C3D-4F99-8584-F888D9AD067E}"/>
              </a:ext>
            </a:extLst>
          </p:cNvPr>
          <p:cNvPicPr>
            <a:picLocks noChangeAspect="1"/>
          </p:cNvPicPr>
          <p:nvPr/>
        </p:nvPicPr>
        <p:blipFill>
          <a:blip r:embed="rId3"/>
          <a:stretch>
            <a:fillRect/>
          </a:stretch>
        </p:blipFill>
        <p:spPr>
          <a:xfrm>
            <a:off x="3477264" y="3973673"/>
            <a:ext cx="2223862" cy="851009"/>
          </a:xfrm>
          <a:prstGeom prst="rect">
            <a:avLst/>
          </a:prstGeom>
        </p:spPr>
      </p:pic>
      <p:pic>
        <p:nvPicPr>
          <p:cNvPr id="7" name="Billede 6">
            <a:extLst>
              <a:ext uri="{FF2B5EF4-FFF2-40B4-BE49-F238E27FC236}">
                <a16:creationId xmlns:a16="http://schemas.microsoft.com/office/drawing/2014/main" id="{122AE52E-C889-485F-9BCD-3BD0C8A9D8E8}"/>
              </a:ext>
            </a:extLst>
          </p:cNvPr>
          <p:cNvPicPr>
            <a:picLocks noChangeAspect="1"/>
          </p:cNvPicPr>
          <p:nvPr/>
        </p:nvPicPr>
        <p:blipFill>
          <a:blip r:embed="rId4"/>
          <a:stretch>
            <a:fillRect/>
          </a:stretch>
        </p:blipFill>
        <p:spPr>
          <a:xfrm>
            <a:off x="9402446" y="2046257"/>
            <a:ext cx="1883495" cy="481972"/>
          </a:xfrm>
          <a:prstGeom prst="rect">
            <a:avLst/>
          </a:prstGeom>
        </p:spPr>
      </p:pic>
      <p:pic>
        <p:nvPicPr>
          <p:cNvPr id="13" name="Billede 12">
            <a:extLst>
              <a:ext uri="{FF2B5EF4-FFF2-40B4-BE49-F238E27FC236}">
                <a16:creationId xmlns:a16="http://schemas.microsoft.com/office/drawing/2014/main" id="{416E8689-798E-4247-B8C5-E90F99460680}"/>
              </a:ext>
            </a:extLst>
          </p:cNvPr>
          <p:cNvPicPr>
            <a:picLocks noChangeAspect="1"/>
          </p:cNvPicPr>
          <p:nvPr/>
        </p:nvPicPr>
        <p:blipFill>
          <a:blip r:embed="rId5"/>
          <a:stretch>
            <a:fillRect/>
          </a:stretch>
        </p:blipFill>
        <p:spPr>
          <a:xfrm>
            <a:off x="3351913" y="1728060"/>
            <a:ext cx="2217612" cy="800169"/>
          </a:xfrm>
          <a:prstGeom prst="rect">
            <a:avLst/>
          </a:prstGeom>
        </p:spPr>
      </p:pic>
      <p:sp>
        <p:nvSpPr>
          <p:cNvPr id="14" name="Pil: nedad 13">
            <a:extLst>
              <a:ext uri="{FF2B5EF4-FFF2-40B4-BE49-F238E27FC236}">
                <a16:creationId xmlns:a16="http://schemas.microsoft.com/office/drawing/2014/main" id="{E52D2115-795F-4CBC-9FB0-694D2B46BB50}"/>
              </a:ext>
            </a:extLst>
          </p:cNvPr>
          <p:cNvSpPr/>
          <p:nvPr/>
        </p:nvSpPr>
        <p:spPr>
          <a:xfrm>
            <a:off x="4479630" y="3000675"/>
            <a:ext cx="379045" cy="7782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Pil: nedad 14">
            <a:extLst>
              <a:ext uri="{FF2B5EF4-FFF2-40B4-BE49-F238E27FC236}">
                <a16:creationId xmlns:a16="http://schemas.microsoft.com/office/drawing/2014/main" id="{D26B08D2-5561-43C0-BEA3-BE2733DB3B4E}"/>
              </a:ext>
            </a:extLst>
          </p:cNvPr>
          <p:cNvSpPr/>
          <p:nvPr/>
        </p:nvSpPr>
        <p:spPr>
          <a:xfrm>
            <a:off x="10259402" y="3000675"/>
            <a:ext cx="379045" cy="7782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Pil: venstre-højre 15">
            <a:extLst>
              <a:ext uri="{FF2B5EF4-FFF2-40B4-BE49-F238E27FC236}">
                <a16:creationId xmlns:a16="http://schemas.microsoft.com/office/drawing/2014/main" id="{9173CE60-4BB6-4A48-A672-60A6A9701B6C}"/>
              </a:ext>
            </a:extLst>
          </p:cNvPr>
          <p:cNvSpPr/>
          <p:nvPr/>
        </p:nvSpPr>
        <p:spPr>
          <a:xfrm>
            <a:off x="5612273" y="2046257"/>
            <a:ext cx="3685443" cy="36560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8" name="Billede 17">
            <a:extLst>
              <a:ext uri="{FF2B5EF4-FFF2-40B4-BE49-F238E27FC236}">
                <a16:creationId xmlns:a16="http://schemas.microsoft.com/office/drawing/2014/main" id="{DA6FDDEB-1DDE-479A-BABB-A72EBCD34F65}"/>
              </a:ext>
            </a:extLst>
          </p:cNvPr>
          <p:cNvPicPr>
            <a:picLocks noChangeAspect="1"/>
          </p:cNvPicPr>
          <p:nvPr/>
        </p:nvPicPr>
        <p:blipFill>
          <a:blip r:embed="rId6"/>
          <a:stretch>
            <a:fillRect/>
          </a:stretch>
        </p:blipFill>
        <p:spPr>
          <a:xfrm>
            <a:off x="9297716" y="4235380"/>
            <a:ext cx="1883495" cy="474261"/>
          </a:xfrm>
          <a:prstGeom prst="rect">
            <a:avLst/>
          </a:prstGeom>
        </p:spPr>
      </p:pic>
      <p:sp>
        <p:nvSpPr>
          <p:cNvPr id="19" name="Tekstfelt 18">
            <a:extLst>
              <a:ext uri="{FF2B5EF4-FFF2-40B4-BE49-F238E27FC236}">
                <a16:creationId xmlns:a16="http://schemas.microsoft.com/office/drawing/2014/main" id="{801D6DA7-B62D-40B7-A48A-81B63B94515D}"/>
              </a:ext>
            </a:extLst>
          </p:cNvPr>
          <p:cNvSpPr txBox="1"/>
          <p:nvPr/>
        </p:nvSpPr>
        <p:spPr>
          <a:xfrm>
            <a:off x="3477264" y="5058297"/>
            <a:ext cx="2882896" cy="1015663"/>
          </a:xfrm>
          <a:prstGeom prst="rect">
            <a:avLst/>
          </a:prstGeom>
          <a:noFill/>
        </p:spPr>
        <p:txBody>
          <a:bodyPr wrap="square" rtlCol="0">
            <a:spAutoFit/>
          </a:bodyPr>
          <a:lstStyle/>
          <a:p>
            <a:pPr marL="171450" indent="-171450">
              <a:buFont typeface="Arial" panose="020B0604020202020204" pitchFamily="34" charset="0"/>
              <a:buChar char="•"/>
            </a:pPr>
            <a:r>
              <a:rPr lang="da-DK" sz="1200" dirty="0"/>
              <a:t>LUP, Lokal undervisningsplan</a:t>
            </a:r>
          </a:p>
          <a:p>
            <a:pPr marL="628650" lvl="1" indent="-171450">
              <a:buFont typeface="Arial" panose="020B0604020202020204" pitchFamily="34" charset="0"/>
              <a:buChar char="•"/>
            </a:pPr>
            <a:r>
              <a:rPr lang="da-DK" sz="1200" dirty="0"/>
              <a:t>Mål for undervisningen</a:t>
            </a:r>
          </a:p>
          <a:p>
            <a:pPr marL="628650" lvl="1" indent="-171450">
              <a:buFont typeface="Arial" panose="020B0604020202020204" pitchFamily="34" charset="0"/>
              <a:buChar char="•"/>
            </a:pPr>
            <a:r>
              <a:rPr lang="da-DK" sz="1200" dirty="0"/>
              <a:t>Indhold i undervisningen</a:t>
            </a:r>
          </a:p>
          <a:p>
            <a:pPr marL="628650" lvl="1" indent="-171450">
              <a:buFont typeface="Arial" panose="020B0604020202020204" pitchFamily="34" charset="0"/>
              <a:buChar char="•"/>
            </a:pPr>
            <a:r>
              <a:rPr lang="da-DK" sz="1200" dirty="0"/>
              <a:t>Evaluering og bedømmelse </a:t>
            </a:r>
          </a:p>
          <a:p>
            <a:pPr marL="628650" lvl="1" indent="-171450">
              <a:buFont typeface="Arial" panose="020B0604020202020204" pitchFamily="34" charset="0"/>
              <a:buChar char="•"/>
            </a:pPr>
            <a:endParaRPr lang="da-DK" sz="1200" dirty="0"/>
          </a:p>
        </p:txBody>
      </p:sp>
      <p:sp>
        <p:nvSpPr>
          <p:cNvPr id="22" name="Tekstfelt 21">
            <a:extLst>
              <a:ext uri="{FF2B5EF4-FFF2-40B4-BE49-F238E27FC236}">
                <a16:creationId xmlns:a16="http://schemas.microsoft.com/office/drawing/2014/main" id="{FBB5B65E-1459-441F-979B-BA74EB494B35}"/>
              </a:ext>
            </a:extLst>
          </p:cNvPr>
          <p:cNvSpPr txBox="1"/>
          <p:nvPr/>
        </p:nvSpPr>
        <p:spPr>
          <a:xfrm>
            <a:off x="9297716" y="5058297"/>
            <a:ext cx="2882896" cy="1384995"/>
          </a:xfrm>
          <a:prstGeom prst="rect">
            <a:avLst/>
          </a:prstGeom>
          <a:noFill/>
        </p:spPr>
        <p:txBody>
          <a:bodyPr wrap="square" rtlCol="0">
            <a:spAutoFit/>
          </a:bodyPr>
          <a:lstStyle/>
          <a:p>
            <a:pPr marL="171450" indent="-171450">
              <a:buFont typeface="Arial" panose="020B0604020202020204" pitchFamily="34" charset="0"/>
              <a:buChar char="•"/>
            </a:pPr>
            <a:r>
              <a:rPr lang="da-DK" sz="1200" dirty="0"/>
              <a:t>Godkendelse af LUP</a:t>
            </a:r>
          </a:p>
          <a:p>
            <a:pPr marL="171450" indent="-171450">
              <a:buFont typeface="Arial" panose="020B0604020202020204" pitchFamily="34" charset="0"/>
              <a:buChar char="•"/>
            </a:pPr>
            <a:r>
              <a:rPr lang="da-DK" sz="1200" dirty="0"/>
              <a:t>Godkendelse af virksomheder</a:t>
            </a:r>
          </a:p>
          <a:p>
            <a:pPr marL="171450" indent="-171450">
              <a:buFont typeface="Arial" panose="020B0604020202020204" pitchFamily="34" charset="0"/>
              <a:buChar char="•"/>
            </a:pPr>
            <a:r>
              <a:rPr lang="da-DK" sz="1200" dirty="0"/>
              <a:t>Tvister</a:t>
            </a:r>
          </a:p>
          <a:p>
            <a:pPr marL="171450" indent="-171450">
              <a:buFont typeface="Arial" panose="020B0604020202020204" pitchFamily="34" charset="0"/>
              <a:buChar char="•"/>
            </a:pPr>
            <a:r>
              <a:rPr lang="da-DK" sz="1200" dirty="0"/>
              <a:t>Logbog</a:t>
            </a:r>
          </a:p>
          <a:p>
            <a:pPr marL="628650" lvl="1" indent="-171450">
              <a:buFont typeface="Arial" panose="020B0604020202020204" pitchFamily="34" charset="0"/>
              <a:buChar char="•"/>
            </a:pPr>
            <a:r>
              <a:rPr lang="da-DK" sz="1200" dirty="0"/>
              <a:t>Praktikmål</a:t>
            </a:r>
          </a:p>
          <a:p>
            <a:pPr marL="628650" lvl="1" indent="-171450">
              <a:buFont typeface="Arial" panose="020B0604020202020204" pitchFamily="34" charset="0"/>
              <a:buChar char="•"/>
            </a:pPr>
            <a:r>
              <a:rPr lang="da-DK" sz="1200" dirty="0"/>
              <a:t>Praktikerklæring</a:t>
            </a:r>
          </a:p>
          <a:p>
            <a:pPr marL="628650" lvl="1" indent="-171450">
              <a:buFont typeface="Arial" panose="020B0604020202020204" pitchFamily="34" charset="0"/>
              <a:buChar char="•"/>
            </a:pPr>
            <a:endParaRPr lang="da-DK" sz="1200" dirty="0"/>
          </a:p>
        </p:txBody>
      </p:sp>
      <p:pic>
        <p:nvPicPr>
          <p:cNvPr id="24" name="Billede 23">
            <a:extLst>
              <a:ext uri="{FF2B5EF4-FFF2-40B4-BE49-F238E27FC236}">
                <a16:creationId xmlns:a16="http://schemas.microsoft.com/office/drawing/2014/main" id="{0BA38D64-AD13-434B-ABE2-8191F5BDA73A}"/>
              </a:ext>
            </a:extLst>
          </p:cNvPr>
          <p:cNvPicPr>
            <a:picLocks noChangeAspect="1"/>
          </p:cNvPicPr>
          <p:nvPr/>
        </p:nvPicPr>
        <p:blipFill>
          <a:blip r:embed="rId7"/>
          <a:stretch>
            <a:fillRect/>
          </a:stretch>
        </p:blipFill>
        <p:spPr>
          <a:xfrm>
            <a:off x="6346887" y="3389819"/>
            <a:ext cx="2291795" cy="2139819"/>
          </a:xfrm>
          <a:prstGeom prst="rect">
            <a:avLst/>
          </a:prstGeom>
        </p:spPr>
      </p:pic>
      <p:sp>
        <p:nvSpPr>
          <p:cNvPr id="2" name="Tekstfelt 1">
            <a:extLst>
              <a:ext uri="{FF2B5EF4-FFF2-40B4-BE49-F238E27FC236}">
                <a16:creationId xmlns:a16="http://schemas.microsoft.com/office/drawing/2014/main" id="{24D89170-A9DA-4271-844A-6C6D1DB2FDC7}"/>
              </a:ext>
            </a:extLst>
          </p:cNvPr>
          <p:cNvSpPr txBox="1"/>
          <p:nvPr/>
        </p:nvSpPr>
        <p:spPr>
          <a:xfrm>
            <a:off x="9402446" y="2528229"/>
            <a:ext cx="1883495" cy="307777"/>
          </a:xfrm>
          <a:prstGeom prst="rect">
            <a:avLst/>
          </a:prstGeom>
          <a:noFill/>
        </p:spPr>
        <p:txBody>
          <a:bodyPr wrap="square" rtlCol="0">
            <a:spAutoFit/>
          </a:bodyPr>
          <a:lstStyle/>
          <a:p>
            <a:r>
              <a:rPr lang="da-DK" sz="1400" dirty="0"/>
              <a:t>             DI-Byg / 3F</a:t>
            </a:r>
          </a:p>
        </p:txBody>
      </p:sp>
      <p:sp>
        <p:nvSpPr>
          <p:cNvPr id="20" name="Tekstfelt 19">
            <a:extLst>
              <a:ext uri="{FF2B5EF4-FFF2-40B4-BE49-F238E27FC236}">
                <a16:creationId xmlns:a16="http://schemas.microsoft.com/office/drawing/2014/main" id="{18BDD7E6-8207-45F5-9536-F78BA369A97D}"/>
              </a:ext>
            </a:extLst>
          </p:cNvPr>
          <p:cNvSpPr txBox="1"/>
          <p:nvPr/>
        </p:nvSpPr>
        <p:spPr>
          <a:xfrm>
            <a:off x="6607926" y="1639668"/>
            <a:ext cx="1769715" cy="461665"/>
          </a:xfrm>
          <a:prstGeom prst="rect">
            <a:avLst/>
          </a:prstGeom>
          <a:noFill/>
        </p:spPr>
        <p:txBody>
          <a:bodyPr wrap="square" rtlCol="0">
            <a:spAutoFit/>
          </a:bodyPr>
          <a:lstStyle/>
          <a:p>
            <a:pPr marL="171450" indent="-171450">
              <a:buFont typeface="Arial" panose="020B0604020202020204" pitchFamily="34" charset="0"/>
              <a:buChar char="•"/>
            </a:pPr>
            <a:r>
              <a:rPr lang="da-DK" sz="1200" dirty="0"/>
              <a:t>Mål i uddannelsen </a:t>
            </a:r>
          </a:p>
          <a:p>
            <a:pPr marL="628650" lvl="1" indent="-171450">
              <a:buFont typeface="Arial" panose="020B0604020202020204" pitchFamily="34" charset="0"/>
              <a:buChar char="•"/>
            </a:pPr>
            <a:endParaRPr lang="da-DK" sz="1200" dirty="0"/>
          </a:p>
        </p:txBody>
      </p:sp>
    </p:spTree>
    <p:extLst>
      <p:ext uri="{BB962C8B-B14F-4D97-AF65-F5344CB8AC3E}">
        <p14:creationId xmlns:p14="http://schemas.microsoft.com/office/powerpoint/2010/main" val="3435176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4E0B18-3A3F-47ED-ACB9-1BCB38D55F35}"/>
              </a:ext>
            </a:extLst>
          </p:cNvPr>
          <p:cNvSpPr>
            <a:spLocks noGrp="1"/>
          </p:cNvSpPr>
          <p:nvPr>
            <p:ph idx="1"/>
          </p:nvPr>
        </p:nvSpPr>
        <p:spPr>
          <a:xfrm>
            <a:off x="3251200" y="1351281"/>
            <a:ext cx="7567691" cy="4814570"/>
          </a:xfrm>
        </p:spPr>
        <p:txBody>
          <a:bodyPr>
            <a:normAutofit/>
          </a:bodyPr>
          <a:lstStyle/>
          <a:p>
            <a:endParaRPr lang="da-DK" dirty="0"/>
          </a:p>
          <a:p>
            <a:endParaRPr lang="da-DK" dirty="0"/>
          </a:p>
          <a:p>
            <a:endParaRPr lang="da-DK" dirty="0"/>
          </a:p>
          <a:p>
            <a:endParaRPr lang="da-DK" dirty="0"/>
          </a:p>
          <a:p>
            <a:endParaRPr lang="da-DK" dirty="0"/>
          </a:p>
          <a:p>
            <a:r>
              <a:rPr lang="da-DK" dirty="0"/>
              <a:t>LUP – Lokalt undervisningsplan udarbejdes af skolen</a:t>
            </a:r>
          </a:p>
          <a:p>
            <a:endParaRPr lang="da-DK" sz="1400" dirty="0"/>
          </a:p>
          <a:p>
            <a:pPr lvl="1"/>
            <a:r>
              <a:rPr lang="da-DK" sz="1400" dirty="0">
                <a:solidFill>
                  <a:srgbClr val="0070C0"/>
                </a:solidFill>
                <a:hlinkClick r:id="rId3">
                  <a:extLst>
                    <a:ext uri="{A12FA001-AC4F-418D-AE19-62706E023703}">
                      <ahyp:hlinkClr xmlns:ahyp="http://schemas.microsoft.com/office/drawing/2018/hyperlinkcolor" val="tx"/>
                    </a:ext>
                  </a:extLst>
                </a:hlinkClick>
              </a:rPr>
              <a:t>https://learn.sde.dk/report/pxlup/index.php?category_id=57</a:t>
            </a:r>
            <a:endParaRPr lang="da-DK" sz="1400" dirty="0">
              <a:solidFill>
                <a:srgbClr val="0070C0"/>
              </a:solidFill>
            </a:endParaRPr>
          </a:p>
          <a:p>
            <a:endParaRPr lang="da-DK" dirty="0"/>
          </a:p>
          <a:p>
            <a:endParaRPr lang="da-DK" dirty="0"/>
          </a:p>
          <a:p>
            <a:endParaRPr lang="da-DK" dirty="0"/>
          </a:p>
          <a:p>
            <a:endParaRPr lang="da-DK" dirty="0"/>
          </a:p>
          <a:p>
            <a:endParaRPr lang="da-DK" dirty="0"/>
          </a:p>
          <a:p>
            <a:r>
              <a:rPr lang="da-DK" dirty="0"/>
              <a:t>Lovgivning, bekendtgørelser og uddannelsesordning</a:t>
            </a:r>
          </a:p>
          <a:p>
            <a:r>
              <a:rPr lang="da-DK" dirty="0"/>
              <a:t>Svendeprøver</a:t>
            </a:r>
          </a:p>
          <a:p>
            <a:r>
              <a:rPr lang="da-DK" dirty="0"/>
              <a:t>Logbogen – se video her:</a:t>
            </a:r>
          </a:p>
          <a:p>
            <a:pPr lvl="1"/>
            <a:endParaRPr lang="da-DK" dirty="0"/>
          </a:p>
          <a:p>
            <a:pPr lvl="1"/>
            <a:r>
              <a:rPr lang="da-DK" sz="1400" dirty="0">
                <a:solidFill>
                  <a:srgbClr val="0070C0"/>
                </a:solidFill>
                <a:hlinkClick r:id="rId4">
                  <a:extLst>
                    <a:ext uri="{A12FA001-AC4F-418D-AE19-62706E023703}">
                      <ahyp:hlinkClr xmlns:ahyp="http://schemas.microsoft.com/office/drawing/2018/hyperlinkcolor" val="tx"/>
                    </a:ext>
                  </a:extLst>
                </a:hlinkClick>
              </a:rPr>
              <a:t>https://www.bygud.dk/erhvervsuddannelser/generel-information/logboeger/</a:t>
            </a:r>
            <a:endParaRPr lang="da-DK" dirty="0"/>
          </a:p>
          <a:p>
            <a:endParaRPr lang="da-DK" sz="1400" dirty="0">
              <a:solidFill>
                <a:srgbClr val="0070C0"/>
              </a:solidFill>
            </a:endParaRPr>
          </a:p>
          <a:p>
            <a:pPr lvl="1"/>
            <a:r>
              <a:rPr lang="da-DK" sz="1400" dirty="0">
                <a:solidFill>
                  <a:srgbClr val="0070C0"/>
                </a:solidFill>
                <a:hlinkClick r:id="rId5">
                  <a:extLst>
                    <a:ext uri="{A12FA001-AC4F-418D-AE19-62706E023703}">
                      <ahyp:hlinkClr xmlns:ahyp="http://schemas.microsoft.com/office/drawing/2018/hyperlinkcolor" val="tx"/>
                    </a:ext>
                  </a:extLst>
                </a:hlinkClick>
              </a:rPr>
              <a:t>https://www.bygud.dk/erhvervsuddannelser/uddannelser/toemrer/</a:t>
            </a:r>
            <a:endParaRPr lang="da-DK" sz="1400" dirty="0">
              <a:solidFill>
                <a:srgbClr val="0070C0"/>
              </a:solidFill>
            </a:endParaRPr>
          </a:p>
          <a:p>
            <a:pPr marL="457200" lvl="1" indent="0">
              <a:buNone/>
            </a:pPr>
            <a:endParaRPr lang="da-DK" sz="1400" dirty="0">
              <a:solidFill>
                <a:srgbClr val="0070C0"/>
              </a:solidFill>
            </a:endParaRPr>
          </a:p>
        </p:txBody>
      </p:sp>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585470"/>
          </a:xfrm>
        </p:spPr>
        <p:txBody>
          <a:bodyPr/>
          <a:lstStyle/>
          <a:p>
            <a:r>
              <a:rPr lang="da-DK" dirty="0"/>
              <a:t>Roller og ansvar</a:t>
            </a:r>
          </a:p>
        </p:txBody>
      </p:sp>
      <p:pic>
        <p:nvPicPr>
          <p:cNvPr id="8" name="Billede 7">
            <a:extLst>
              <a:ext uri="{FF2B5EF4-FFF2-40B4-BE49-F238E27FC236}">
                <a16:creationId xmlns:a16="http://schemas.microsoft.com/office/drawing/2014/main" id="{051EAECD-B585-461D-8627-D174054B6881}"/>
              </a:ext>
            </a:extLst>
          </p:cNvPr>
          <p:cNvPicPr>
            <a:picLocks noChangeAspect="1"/>
          </p:cNvPicPr>
          <p:nvPr/>
        </p:nvPicPr>
        <p:blipFill>
          <a:blip r:embed="rId6"/>
          <a:stretch>
            <a:fillRect/>
          </a:stretch>
        </p:blipFill>
        <p:spPr>
          <a:xfrm>
            <a:off x="3251200" y="1514953"/>
            <a:ext cx="2223862" cy="851009"/>
          </a:xfrm>
          <a:prstGeom prst="rect">
            <a:avLst/>
          </a:prstGeom>
        </p:spPr>
      </p:pic>
      <p:pic>
        <p:nvPicPr>
          <p:cNvPr id="9" name="Billede 8">
            <a:extLst>
              <a:ext uri="{FF2B5EF4-FFF2-40B4-BE49-F238E27FC236}">
                <a16:creationId xmlns:a16="http://schemas.microsoft.com/office/drawing/2014/main" id="{0D2A56AE-12E4-4EA7-ADE9-F6B361574E71}"/>
              </a:ext>
            </a:extLst>
          </p:cNvPr>
          <p:cNvPicPr>
            <a:picLocks noChangeAspect="1"/>
          </p:cNvPicPr>
          <p:nvPr/>
        </p:nvPicPr>
        <p:blipFill>
          <a:blip r:embed="rId7"/>
          <a:stretch>
            <a:fillRect/>
          </a:stretch>
        </p:blipFill>
        <p:spPr>
          <a:xfrm>
            <a:off x="3421383" y="3574671"/>
            <a:ext cx="1883495" cy="481972"/>
          </a:xfrm>
          <a:prstGeom prst="rect">
            <a:avLst/>
          </a:prstGeom>
        </p:spPr>
      </p:pic>
    </p:spTree>
    <p:extLst>
      <p:ext uri="{BB962C8B-B14F-4D97-AF65-F5344CB8AC3E}">
        <p14:creationId xmlns:p14="http://schemas.microsoft.com/office/powerpoint/2010/main" val="1131193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4E0B18-3A3F-47ED-ACB9-1BCB38D55F35}"/>
              </a:ext>
            </a:extLst>
          </p:cNvPr>
          <p:cNvSpPr>
            <a:spLocks noGrp="1"/>
          </p:cNvSpPr>
          <p:nvPr>
            <p:ph idx="1"/>
          </p:nvPr>
        </p:nvSpPr>
        <p:spPr>
          <a:xfrm>
            <a:off x="3251200" y="1198881"/>
            <a:ext cx="7567691" cy="4966970"/>
          </a:xfrm>
        </p:spPr>
        <p:txBody>
          <a:bodyPr/>
          <a:lstStyle/>
          <a:p>
            <a:r>
              <a:rPr lang="da-DK" dirty="0"/>
              <a:t>Informationerne får du fra uddannelsesordningen</a:t>
            </a:r>
          </a:p>
          <a:p>
            <a:endParaRPr lang="da-DK" dirty="0"/>
          </a:p>
          <a:p>
            <a:pPr lvl="1"/>
            <a:r>
              <a:rPr lang="da-DK" sz="1400" dirty="0">
                <a:solidFill>
                  <a:srgbClr val="0070C0"/>
                </a:solidFill>
                <a:hlinkClick r:id="rId3">
                  <a:extLst>
                    <a:ext uri="{A12FA001-AC4F-418D-AE19-62706E023703}">
                      <ahyp:hlinkClr xmlns:ahyp="http://schemas.microsoft.com/office/drawing/2018/hyperlinkcolor" val="tx"/>
                    </a:ext>
                  </a:extLst>
                </a:hlinkClick>
              </a:rPr>
              <a:t>https://hentdata.stil.dk/uddannelser</a:t>
            </a:r>
            <a:endParaRPr lang="da-DK" sz="1400" dirty="0">
              <a:solidFill>
                <a:srgbClr val="0070C0"/>
              </a:solidFill>
            </a:endParaRPr>
          </a:p>
          <a:p>
            <a:pPr lvl="1"/>
            <a:endParaRPr lang="da-DK" dirty="0"/>
          </a:p>
          <a:p>
            <a:pPr marL="457200" lvl="1" indent="0">
              <a:buNone/>
            </a:pPr>
            <a:endParaRPr lang="da-DK" dirty="0"/>
          </a:p>
        </p:txBody>
      </p:sp>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514350"/>
          </a:xfrm>
        </p:spPr>
        <p:txBody>
          <a:bodyPr/>
          <a:lstStyle/>
          <a:p>
            <a:r>
              <a:rPr lang="da-DK" dirty="0"/>
              <a:t>Opbygning af uddannelsen</a:t>
            </a:r>
          </a:p>
        </p:txBody>
      </p:sp>
      <p:pic>
        <p:nvPicPr>
          <p:cNvPr id="3" name="Billede 2">
            <a:extLst>
              <a:ext uri="{FF2B5EF4-FFF2-40B4-BE49-F238E27FC236}">
                <a16:creationId xmlns:a16="http://schemas.microsoft.com/office/drawing/2014/main" id="{FA270D7C-1DD1-49F5-B878-F37B72AD9D1C}"/>
              </a:ext>
            </a:extLst>
          </p:cNvPr>
          <p:cNvPicPr>
            <a:picLocks noChangeAspect="1"/>
          </p:cNvPicPr>
          <p:nvPr/>
        </p:nvPicPr>
        <p:blipFill>
          <a:blip r:embed="rId4"/>
          <a:stretch>
            <a:fillRect/>
          </a:stretch>
        </p:blipFill>
        <p:spPr>
          <a:xfrm>
            <a:off x="3470346" y="2057851"/>
            <a:ext cx="6759431" cy="2438126"/>
          </a:xfrm>
          <a:prstGeom prst="rect">
            <a:avLst/>
          </a:prstGeom>
        </p:spPr>
      </p:pic>
      <p:pic>
        <p:nvPicPr>
          <p:cNvPr id="9" name="Billede 8">
            <a:extLst>
              <a:ext uri="{FF2B5EF4-FFF2-40B4-BE49-F238E27FC236}">
                <a16:creationId xmlns:a16="http://schemas.microsoft.com/office/drawing/2014/main" id="{F4541471-8F80-490F-AF1A-CF070D7F93F9}"/>
              </a:ext>
            </a:extLst>
          </p:cNvPr>
          <p:cNvPicPr>
            <a:picLocks noChangeAspect="1"/>
          </p:cNvPicPr>
          <p:nvPr/>
        </p:nvPicPr>
        <p:blipFill>
          <a:blip r:embed="rId5"/>
          <a:stretch>
            <a:fillRect/>
          </a:stretch>
        </p:blipFill>
        <p:spPr>
          <a:xfrm>
            <a:off x="3470345" y="4800120"/>
            <a:ext cx="6759431" cy="430104"/>
          </a:xfrm>
          <a:prstGeom prst="rect">
            <a:avLst/>
          </a:prstGeom>
        </p:spPr>
      </p:pic>
      <p:pic>
        <p:nvPicPr>
          <p:cNvPr id="11" name="Billede 10">
            <a:extLst>
              <a:ext uri="{FF2B5EF4-FFF2-40B4-BE49-F238E27FC236}">
                <a16:creationId xmlns:a16="http://schemas.microsoft.com/office/drawing/2014/main" id="{6A9F348E-E8FB-4AE2-87EC-5344F85AA966}"/>
              </a:ext>
            </a:extLst>
          </p:cNvPr>
          <p:cNvPicPr>
            <a:picLocks noChangeAspect="1"/>
          </p:cNvPicPr>
          <p:nvPr/>
        </p:nvPicPr>
        <p:blipFill>
          <a:blip r:embed="rId6"/>
          <a:stretch>
            <a:fillRect/>
          </a:stretch>
        </p:blipFill>
        <p:spPr>
          <a:xfrm>
            <a:off x="3470345" y="5206758"/>
            <a:ext cx="6759431" cy="1115052"/>
          </a:xfrm>
          <a:prstGeom prst="rect">
            <a:avLst/>
          </a:prstGeom>
        </p:spPr>
      </p:pic>
    </p:spTree>
    <p:extLst>
      <p:ext uri="{BB962C8B-B14F-4D97-AF65-F5344CB8AC3E}">
        <p14:creationId xmlns:p14="http://schemas.microsoft.com/office/powerpoint/2010/main" val="4264387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4E0B18-3A3F-47ED-ACB9-1BCB38D55F35}"/>
              </a:ext>
            </a:extLst>
          </p:cNvPr>
          <p:cNvSpPr>
            <a:spLocks noGrp="1"/>
          </p:cNvSpPr>
          <p:nvPr>
            <p:ph idx="1"/>
          </p:nvPr>
        </p:nvSpPr>
        <p:spPr>
          <a:xfrm>
            <a:off x="3251200" y="1320801"/>
            <a:ext cx="7567691" cy="5242560"/>
          </a:xfrm>
        </p:spPr>
        <p:txBody>
          <a:bodyPr/>
          <a:lstStyle/>
          <a:p>
            <a:r>
              <a:rPr lang="da-DK" dirty="0"/>
              <a:t>Som noget nyt, vil alle virksomheder få tilsendt nedenstående information ved indkaldelse til alle skoleophold:</a:t>
            </a:r>
          </a:p>
          <a:p>
            <a:endParaRPr lang="da-DK" dirty="0"/>
          </a:p>
          <a:p>
            <a:r>
              <a:rPr lang="da-DK" dirty="0">
                <a:solidFill>
                  <a:srgbClr val="0070C0"/>
                </a:solidFill>
                <a:hlinkClick r:id="rId4">
                  <a:extLst>
                    <a:ext uri="{A12FA001-AC4F-418D-AE19-62706E023703}">
                      <ahyp:hlinkClr xmlns:ahyp="http://schemas.microsoft.com/office/drawing/2018/hyperlinkcolor" val="tx"/>
                    </a:ext>
                  </a:extLst>
                </a:hlinkClick>
              </a:rPr>
              <a:t>https://learn.sde.dk/course/view.php?id=16302&amp;sectionid=222114</a:t>
            </a:r>
            <a:endParaRPr lang="da-DK" dirty="0">
              <a:solidFill>
                <a:srgbClr val="0070C0"/>
              </a:solidFill>
            </a:endParaRPr>
          </a:p>
          <a:p>
            <a:endParaRPr lang="da-DK" dirty="0"/>
          </a:p>
          <a:p>
            <a:endParaRPr lang="da-DK" dirty="0"/>
          </a:p>
          <a:p>
            <a:endParaRPr lang="da-DK" dirty="0"/>
          </a:p>
          <a:p>
            <a:pPr lvl="1"/>
            <a:endParaRPr lang="da-DK" dirty="0"/>
          </a:p>
          <a:p>
            <a:pPr marL="457200" lvl="1" indent="0">
              <a:buNone/>
            </a:pPr>
            <a:endParaRPr lang="da-DK" dirty="0"/>
          </a:p>
        </p:txBody>
      </p:sp>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514350"/>
          </a:xfrm>
        </p:spPr>
        <p:txBody>
          <a:bodyPr/>
          <a:lstStyle/>
          <a:p>
            <a:r>
              <a:rPr lang="da-DK" dirty="0"/>
              <a:t>Opbygning af uddannelsen EUX/EUD</a:t>
            </a:r>
          </a:p>
        </p:txBody>
      </p:sp>
      <p:graphicFrame>
        <p:nvGraphicFramePr>
          <p:cNvPr id="3" name="Objekt 2">
            <a:extLst>
              <a:ext uri="{FF2B5EF4-FFF2-40B4-BE49-F238E27FC236}">
                <a16:creationId xmlns:a16="http://schemas.microsoft.com/office/drawing/2014/main" id="{15BA1E4E-263D-4A42-A1B4-93A3543F41FB}"/>
              </a:ext>
            </a:extLst>
          </p:cNvPr>
          <p:cNvGraphicFramePr>
            <a:graphicFrameLocks noChangeAspect="1"/>
          </p:cNvGraphicFramePr>
          <p:nvPr>
            <p:extLst>
              <p:ext uri="{D42A27DB-BD31-4B8C-83A1-F6EECF244321}">
                <p14:modId xmlns:p14="http://schemas.microsoft.com/office/powerpoint/2010/main" val="475399807"/>
              </p:ext>
            </p:extLst>
          </p:nvPr>
        </p:nvGraphicFramePr>
        <p:xfrm>
          <a:off x="3819892" y="2651782"/>
          <a:ext cx="2276108" cy="3220502"/>
        </p:xfrm>
        <a:graphic>
          <a:graphicData uri="http://schemas.openxmlformats.org/presentationml/2006/ole">
            <mc:AlternateContent xmlns:mc="http://schemas.openxmlformats.org/markup-compatibility/2006">
              <mc:Choice xmlns:v="urn:schemas-microsoft-com:vml" Requires="v">
                <p:oleObj spid="_x0000_s1092" name="Acrobat Document" r:id="rId5" imgW="4533723" imgH="6415694" progId="Acrobat.Document.DC">
                  <p:embed/>
                </p:oleObj>
              </mc:Choice>
              <mc:Fallback>
                <p:oleObj name="Acrobat Document" r:id="rId5" imgW="4533723" imgH="6415694" progId="Acrobat.Document.DC">
                  <p:embed/>
                  <p:pic>
                    <p:nvPicPr>
                      <p:cNvPr id="0" name=""/>
                      <p:cNvPicPr/>
                      <p:nvPr/>
                    </p:nvPicPr>
                    <p:blipFill>
                      <a:blip r:embed="rId6"/>
                      <a:stretch>
                        <a:fillRect/>
                      </a:stretch>
                    </p:blipFill>
                    <p:spPr>
                      <a:xfrm>
                        <a:off x="3819892" y="2651782"/>
                        <a:ext cx="2276108" cy="3220502"/>
                      </a:xfrm>
                      <a:prstGeom prst="rect">
                        <a:avLst/>
                      </a:prstGeom>
                      <a:ln w="12700">
                        <a:solidFill>
                          <a:schemeClr val="tx1"/>
                        </a:solidFill>
                      </a:ln>
                    </p:spPr>
                  </p:pic>
                </p:oleObj>
              </mc:Fallback>
            </mc:AlternateContent>
          </a:graphicData>
        </a:graphic>
      </p:graphicFrame>
      <p:graphicFrame>
        <p:nvGraphicFramePr>
          <p:cNvPr id="7" name="Objekt 6">
            <a:extLst>
              <a:ext uri="{FF2B5EF4-FFF2-40B4-BE49-F238E27FC236}">
                <a16:creationId xmlns:a16="http://schemas.microsoft.com/office/drawing/2014/main" id="{FFB7207B-487D-47FB-B0CA-65E881C0A745}"/>
              </a:ext>
            </a:extLst>
          </p:cNvPr>
          <p:cNvGraphicFramePr>
            <a:graphicFrameLocks noChangeAspect="1"/>
          </p:cNvGraphicFramePr>
          <p:nvPr>
            <p:extLst>
              <p:ext uri="{D42A27DB-BD31-4B8C-83A1-F6EECF244321}">
                <p14:modId xmlns:p14="http://schemas.microsoft.com/office/powerpoint/2010/main" val="2472891799"/>
              </p:ext>
            </p:extLst>
          </p:nvPr>
        </p:nvGraphicFramePr>
        <p:xfrm>
          <a:off x="6664692" y="2651782"/>
          <a:ext cx="2276109" cy="3220503"/>
        </p:xfrm>
        <a:graphic>
          <a:graphicData uri="http://schemas.openxmlformats.org/presentationml/2006/ole">
            <mc:AlternateContent xmlns:mc="http://schemas.openxmlformats.org/markup-compatibility/2006">
              <mc:Choice xmlns:v="urn:schemas-microsoft-com:vml" Requires="v">
                <p:oleObj spid="_x0000_s1093" name="Acrobat Document" r:id="rId7" imgW="4533723" imgH="6415694" progId="Acrobat.Document.DC">
                  <p:embed/>
                </p:oleObj>
              </mc:Choice>
              <mc:Fallback>
                <p:oleObj name="Acrobat Document" r:id="rId7" imgW="4533723" imgH="6415694" progId="Acrobat.Document.DC">
                  <p:embed/>
                  <p:pic>
                    <p:nvPicPr>
                      <p:cNvPr id="0" name=""/>
                      <p:cNvPicPr/>
                      <p:nvPr/>
                    </p:nvPicPr>
                    <p:blipFill>
                      <a:blip r:embed="rId8"/>
                      <a:stretch>
                        <a:fillRect/>
                      </a:stretch>
                    </p:blipFill>
                    <p:spPr>
                      <a:xfrm>
                        <a:off x="6664692" y="2651782"/>
                        <a:ext cx="2276109" cy="3220503"/>
                      </a:xfrm>
                      <a:prstGeom prst="rect">
                        <a:avLst/>
                      </a:prstGeom>
                      <a:ln w="12700">
                        <a:solidFill>
                          <a:schemeClr val="tx1"/>
                        </a:solidFill>
                      </a:ln>
                    </p:spPr>
                  </p:pic>
                </p:oleObj>
              </mc:Fallback>
            </mc:AlternateContent>
          </a:graphicData>
        </a:graphic>
      </p:graphicFrame>
    </p:spTree>
    <p:extLst>
      <p:ext uri="{BB962C8B-B14F-4D97-AF65-F5344CB8AC3E}">
        <p14:creationId xmlns:p14="http://schemas.microsoft.com/office/powerpoint/2010/main" val="216565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504190"/>
          </a:xfrm>
        </p:spPr>
        <p:txBody>
          <a:bodyPr/>
          <a:lstStyle/>
          <a:p>
            <a:r>
              <a:rPr lang="da-DK" dirty="0"/>
              <a:t>Pause!</a:t>
            </a:r>
          </a:p>
        </p:txBody>
      </p:sp>
      <p:pic>
        <p:nvPicPr>
          <p:cNvPr id="11" name="Billede 10">
            <a:extLst>
              <a:ext uri="{FF2B5EF4-FFF2-40B4-BE49-F238E27FC236}">
                <a16:creationId xmlns:a16="http://schemas.microsoft.com/office/drawing/2014/main" id="{7AF02901-E640-4C4A-8D0F-B18B8E4BDD8E}"/>
              </a:ext>
            </a:extLst>
          </p:cNvPr>
          <p:cNvPicPr>
            <a:picLocks noChangeAspect="1"/>
          </p:cNvPicPr>
          <p:nvPr/>
        </p:nvPicPr>
        <p:blipFill>
          <a:blip r:embed="rId2"/>
          <a:stretch>
            <a:fillRect/>
          </a:stretch>
        </p:blipFill>
        <p:spPr>
          <a:xfrm>
            <a:off x="4795520" y="1198484"/>
            <a:ext cx="4420327" cy="4633356"/>
          </a:xfrm>
          <a:prstGeom prst="rect">
            <a:avLst/>
          </a:prstGeom>
        </p:spPr>
      </p:pic>
    </p:spTree>
    <p:extLst>
      <p:ext uri="{BB962C8B-B14F-4D97-AF65-F5344CB8AC3E}">
        <p14:creationId xmlns:p14="http://schemas.microsoft.com/office/powerpoint/2010/main" val="498371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65B2A26-830B-4C6D-81E2-AB65F9031FD2}"/>
              </a:ext>
            </a:extLst>
          </p:cNvPr>
          <p:cNvSpPr>
            <a:spLocks noGrp="1"/>
          </p:cNvSpPr>
          <p:nvPr>
            <p:ph idx="1"/>
          </p:nvPr>
        </p:nvSpPr>
        <p:spPr>
          <a:xfrm>
            <a:off x="3251200" y="1625600"/>
            <a:ext cx="8036560" cy="4540251"/>
          </a:xfrm>
        </p:spPr>
        <p:txBody>
          <a:bodyPr>
            <a:normAutofit/>
          </a:bodyPr>
          <a:lstStyle/>
          <a:p>
            <a:pPr>
              <a:lnSpc>
                <a:spcPct val="107000"/>
              </a:lnSpc>
              <a:spcAft>
                <a:spcPts val="800"/>
              </a:spcAft>
            </a:pPr>
            <a:r>
              <a:rPr lang="da-DK" dirty="0">
                <a:latin typeface="Calibri" panose="020F0502020204030204" pitchFamily="34" charset="0"/>
                <a:ea typeface="Calibri" panose="020F0502020204030204" pitchFamily="34" charset="0"/>
                <a:cs typeface="Times New Roman" panose="02020603050405020304" pitchFamily="18" charset="0"/>
              </a:rPr>
              <a:t>Indgåelse af uddannelsesaftale</a:t>
            </a:r>
          </a:p>
          <a:p>
            <a:pPr>
              <a:lnSpc>
                <a:spcPct val="107000"/>
              </a:lnSpc>
              <a:spcAft>
                <a:spcPts val="800"/>
              </a:spcAft>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da-DK" sz="1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https://vimeo.com/669386546</a:t>
            </a:r>
            <a:endParaRPr lang="da-DK" sz="1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Aft>
                <a:spcPts val="800"/>
              </a:spcAft>
              <a:buNone/>
            </a:pP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pPr indent="0">
              <a:lnSpc>
                <a:spcPct val="107000"/>
              </a:lnSpc>
              <a:spcAft>
                <a:spcPts val="800"/>
              </a:spcAft>
              <a:buNone/>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Title 3">
            <a:extLst>
              <a:ext uri="{FF2B5EF4-FFF2-40B4-BE49-F238E27FC236}">
                <a16:creationId xmlns:a16="http://schemas.microsoft.com/office/drawing/2014/main" id="{FD9AA933-F135-4241-8F36-CB006C9C79F1}"/>
              </a:ext>
            </a:extLst>
          </p:cNvPr>
          <p:cNvSpPr>
            <a:spLocks noGrp="1"/>
          </p:cNvSpPr>
          <p:nvPr>
            <p:ph type="title"/>
          </p:nvPr>
        </p:nvSpPr>
        <p:spPr>
          <a:xfrm>
            <a:off x="3251200" y="450850"/>
            <a:ext cx="7197725" cy="930910"/>
          </a:xfrm>
        </p:spPr>
        <p:txBody>
          <a:bodyPr>
            <a:normAutofit fontScale="90000"/>
          </a:bodyPr>
          <a:lstStyle/>
          <a:p>
            <a:r>
              <a:rPr lang="da-DK" dirty="0"/>
              <a:t>Samarbejde mellem skole, LUU og virksomhed</a:t>
            </a:r>
          </a:p>
        </p:txBody>
      </p:sp>
      <p:pic>
        <p:nvPicPr>
          <p:cNvPr id="3" name="Billede 2">
            <a:extLst>
              <a:ext uri="{FF2B5EF4-FFF2-40B4-BE49-F238E27FC236}">
                <a16:creationId xmlns:a16="http://schemas.microsoft.com/office/drawing/2014/main" id="{8BCB97E5-238D-4134-8DE5-F8EEB3D76904}"/>
              </a:ext>
            </a:extLst>
          </p:cNvPr>
          <p:cNvPicPr>
            <a:picLocks noChangeAspect="1"/>
          </p:cNvPicPr>
          <p:nvPr/>
        </p:nvPicPr>
        <p:blipFill>
          <a:blip r:embed="rId4"/>
          <a:stretch>
            <a:fillRect/>
          </a:stretch>
        </p:blipFill>
        <p:spPr>
          <a:xfrm>
            <a:off x="3746499" y="2972142"/>
            <a:ext cx="6311901" cy="3398716"/>
          </a:xfrm>
          <a:prstGeom prst="rect">
            <a:avLst/>
          </a:prstGeom>
        </p:spPr>
      </p:pic>
    </p:spTree>
    <p:extLst>
      <p:ext uri="{BB962C8B-B14F-4D97-AF65-F5344CB8AC3E}">
        <p14:creationId xmlns:p14="http://schemas.microsoft.com/office/powerpoint/2010/main" val="368301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65B2A26-830B-4C6D-81E2-AB65F9031FD2}"/>
              </a:ext>
            </a:extLst>
          </p:cNvPr>
          <p:cNvSpPr>
            <a:spLocks noGrp="1"/>
          </p:cNvSpPr>
          <p:nvPr>
            <p:ph idx="1"/>
          </p:nvPr>
        </p:nvSpPr>
        <p:spPr>
          <a:xfrm>
            <a:off x="3251200" y="1625600"/>
            <a:ext cx="8036560" cy="4540251"/>
          </a:xfrm>
        </p:spPr>
        <p:txBody>
          <a:bodyPr>
            <a:normAutofit/>
          </a:bodyPr>
          <a:lstStyle/>
          <a:p>
            <a:pPr marL="0" indent="0">
              <a:lnSpc>
                <a:spcPct val="107000"/>
              </a:lnSpc>
              <a:spcAft>
                <a:spcPts val="800"/>
              </a:spcAft>
              <a:buNone/>
            </a:pPr>
            <a:r>
              <a:rPr lang="da-DK" sz="1800" b="1" u="sng" dirty="0">
                <a:effectLst/>
                <a:latin typeface="Calibri" panose="020F0502020204030204" pitchFamily="34" charset="0"/>
                <a:ea typeface="Calibri" panose="020F0502020204030204" pitchFamily="34" charset="0"/>
                <a:cs typeface="Times New Roman" panose="02020603050405020304" pitchFamily="18" charset="0"/>
              </a:rPr>
              <a:t>Uddannelsesaftaler (aftaletyper)</a:t>
            </a:r>
            <a:r>
              <a:rPr lang="da-DK"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b="1" i="1" dirty="0">
                <a:effectLst/>
                <a:latin typeface="Calibri" panose="020F0502020204030204" pitchFamily="34" charset="0"/>
                <a:ea typeface="Calibri" panose="020F0502020204030204" pitchFamily="34" charset="0"/>
                <a:cs typeface="Times New Roman" panose="02020603050405020304" pitchFamily="18" charset="0"/>
              </a:rPr>
              <a:t>Ordinæraftale</a:t>
            </a:r>
            <a:endParaRPr lang="da-DK"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Fuldaftale med hele uddannelsesforløbet – og hovedforløb.</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Kan være med eller uden grundforløb</a:t>
            </a:r>
          </a:p>
          <a:p>
            <a:pPr indent="0">
              <a:lnSpc>
                <a:spcPct val="107000"/>
              </a:lnSpc>
              <a:spcAft>
                <a:spcPts val="800"/>
              </a:spcAft>
              <a:buNone/>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b="1" i="1" dirty="0">
                <a:effectLst/>
                <a:latin typeface="Calibri" panose="020F0502020204030204" pitchFamily="34" charset="0"/>
                <a:ea typeface="Calibri" panose="020F0502020204030204" pitchFamily="34" charset="0"/>
                <a:cs typeface="Times New Roman" panose="02020603050405020304" pitchFamily="18" charset="0"/>
              </a:rPr>
              <a:t>Kort</a:t>
            </a:r>
            <a:r>
              <a:rPr lang="da-DK" sz="1800" b="1" dirty="0">
                <a:effectLst/>
                <a:latin typeface="Calibri" panose="020F0502020204030204" pitchFamily="34" charset="0"/>
                <a:ea typeface="Calibri" panose="020F0502020204030204" pitchFamily="34" charset="0"/>
                <a:cs typeface="Times New Roman" panose="02020603050405020304" pitchFamily="18" charset="0"/>
              </a:rPr>
              <a:t> </a:t>
            </a:r>
            <a:r>
              <a:rPr lang="da-DK" sz="1800" b="1" i="1" dirty="0">
                <a:effectLst/>
                <a:latin typeface="Calibri" panose="020F0502020204030204" pitchFamily="34" charset="0"/>
                <a:ea typeface="Calibri" panose="020F0502020204030204" pitchFamily="34" charset="0"/>
                <a:cs typeface="Times New Roman" panose="02020603050405020304" pitchFamily="18" charset="0"/>
              </a:rPr>
              <a:t>aftale</a:t>
            </a:r>
            <a:endParaRPr lang="da-DK"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Skal minimum indeholde et hovedforløb – og som udgangspunkt en varighed 1 år</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Må indgås 1 gang mellem samme lærling og virksomhed</a:t>
            </a:r>
          </a:p>
          <a:p>
            <a:pPr indent="0">
              <a:lnSpc>
                <a:spcPct val="107000"/>
              </a:lnSpc>
              <a:spcAft>
                <a:spcPts val="800"/>
              </a:spcAft>
              <a:buNone/>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b="1" i="1" dirty="0">
                <a:effectLst/>
                <a:latin typeface="Calibri" panose="020F0502020204030204" pitchFamily="34" charset="0"/>
                <a:ea typeface="Calibri" panose="020F0502020204030204" pitchFamily="34" charset="0"/>
                <a:cs typeface="Times New Roman" panose="02020603050405020304" pitchFamily="18" charset="0"/>
              </a:rPr>
              <a:t>Restaftale</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Typisk laves denne aftaletype efter en kortaftale udløber eller hvis man som virksomhed overtager en lærling fra anden virksomhed</a:t>
            </a:r>
          </a:p>
          <a:p>
            <a:pPr indent="0">
              <a:lnSpc>
                <a:spcPct val="107000"/>
              </a:lnSpc>
              <a:spcAft>
                <a:spcPts val="800"/>
              </a:spcAft>
              <a:buNone/>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Title 3">
            <a:extLst>
              <a:ext uri="{FF2B5EF4-FFF2-40B4-BE49-F238E27FC236}">
                <a16:creationId xmlns:a16="http://schemas.microsoft.com/office/drawing/2014/main" id="{FD9AA933-F135-4241-8F36-CB006C9C79F1}"/>
              </a:ext>
            </a:extLst>
          </p:cNvPr>
          <p:cNvSpPr>
            <a:spLocks noGrp="1"/>
          </p:cNvSpPr>
          <p:nvPr>
            <p:ph type="title"/>
          </p:nvPr>
        </p:nvSpPr>
        <p:spPr>
          <a:xfrm>
            <a:off x="3251200" y="450850"/>
            <a:ext cx="7197725" cy="930910"/>
          </a:xfrm>
        </p:spPr>
        <p:txBody>
          <a:bodyPr>
            <a:normAutofit fontScale="90000"/>
          </a:bodyPr>
          <a:lstStyle/>
          <a:p>
            <a:r>
              <a:rPr lang="da-DK" dirty="0"/>
              <a:t>Samarbejde mellem skole, LUU og virksomhed</a:t>
            </a:r>
          </a:p>
        </p:txBody>
      </p:sp>
      <p:pic>
        <p:nvPicPr>
          <p:cNvPr id="3" name="Billede 2">
            <a:extLst>
              <a:ext uri="{FF2B5EF4-FFF2-40B4-BE49-F238E27FC236}">
                <a16:creationId xmlns:a16="http://schemas.microsoft.com/office/drawing/2014/main" id="{2A83D1EB-7621-4A9B-A489-12467AFEB1AD}"/>
              </a:ext>
            </a:extLst>
          </p:cNvPr>
          <p:cNvPicPr>
            <a:picLocks noChangeAspect="1"/>
          </p:cNvPicPr>
          <p:nvPr/>
        </p:nvPicPr>
        <p:blipFill>
          <a:blip r:embed="rId3"/>
          <a:stretch>
            <a:fillRect/>
          </a:stretch>
        </p:blipFill>
        <p:spPr>
          <a:xfrm>
            <a:off x="9246718" y="1381760"/>
            <a:ext cx="2945282" cy="2223337"/>
          </a:xfrm>
          <a:prstGeom prst="rect">
            <a:avLst/>
          </a:prstGeom>
        </p:spPr>
      </p:pic>
    </p:spTree>
    <p:extLst>
      <p:ext uri="{BB962C8B-B14F-4D97-AF65-F5344CB8AC3E}">
        <p14:creationId xmlns:p14="http://schemas.microsoft.com/office/powerpoint/2010/main" val="866148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35761"/>
            <a:ext cx="7567691" cy="4530090"/>
          </a:xfrm>
        </p:spPr>
        <p:txBody>
          <a:bodyPr/>
          <a:lstStyle/>
          <a:p>
            <a:pPr>
              <a:lnSpc>
                <a:spcPct val="107000"/>
              </a:lnSpc>
              <a:spcAft>
                <a:spcPts val="800"/>
              </a:spcAft>
            </a:pPr>
            <a:r>
              <a:rPr lang="da-DK" sz="1800" b="1" i="1" dirty="0">
                <a:effectLst/>
                <a:latin typeface="Calibri" panose="020F0502020204030204" pitchFamily="34" charset="0"/>
                <a:ea typeface="Calibri" panose="020F0502020204030204" pitchFamily="34" charset="0"/>
                <a:cs typeface="Times New Roman" panose="02020603050405020304" pitchFamily="18" charset="0"/>
              </a:rPr>
              <a:t>Kombinationsaftale </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To eller virksomheder deler samme lærling</a:t>
            </a: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Laves som ordinæraftale – perioderne skal indskrives i aftalen</a:t>
            </a:r>
          </a:p>
          <a:p>
            <a:pPr marL="457200">
              <a:lnSpc>
                <a:spcPct val="107000"/>
              </a:lnSpc>
              <a:spcAft>
                <a:spcPts val="800"/>
              </a:spcAft>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b="1" i="1" dirty="0">
                <a:effectLst/>
                <a:latin typeface="Calibri" panose="020F0502020204030204" pitchFamily="34" charset="0"/>
                <a:ea typeface="Calibri" panose="020F0502020204030204" pitchFamily="34" charset="0"/>
                <a:cs typeface="Times New Roman" panose="02020603050405020304" pitchFamily="18" charset="0"/>
              </a:rPr>
              <a:t>Delaftale </a:t>
            </a:r>
            <a:endParaRPr lang="da-DK"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Kan indgås med SOP lærlinge der er tilknyttet Skole Oplæring</a:t>
            </a:r>
          </a:p>
          <a:p>
            <a:pPr marL="342900" lvl="0" indent="-342900">
              <a:lnSpc>
                <a:spcPct val="107000"/>
              </a:lnSpc>
              <a:spcAft>
                <a:spcPts val="800"/>
              </a:spcAft>
              <a:buFont typeface="Calibri" panose="020F0502020204030204" pitchFamily="34" charset="0"/>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Skal indeholde praktikforløb, og må ikke indeholde skoleforløb</a:t>
            </a:r>
          </a:p>
          <a:p>
            <a:pPr>
              <a:lnSpc>
                <a:spcPct val="107000"/>
              </a:lnSpc>
              <a:spcAft>
                <a:spcPts val="800"/>
              </a:spcAft>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800" b="1" i="1" dirty="0">
                <a:effectLst/>
                <a:latin typeface="Calibri" panose="020F0502020204030204" pitchFamily="34" charset="0"/>
                <a:ea typeface="Calibri" panose="020F0502020204030204" pitchFamily="34" charset="0"/>
                <a:cs typeface="Times New Roman" panose="02020603050405020304" pitchFamily="18" charset="0"/>
              </a:rPr>
              <a:t>Prøvetid</a:t>
            </a:r>
            <a:endParaRPr lang="da-DK" sz="1800" b="1"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buFontTx/>
              <a:buChar char="-"/>
            </a:pPr>
            <a:r>
              <a:rPr lang="da-DK" sz="1800" dirty="0">
                <a:effectLst/>
                <a:latin typeface="Calibri" panose="020F0502020204030204" pitchFamily="34" charset="0"/>
                <a:ea typeface="Calibri" panose="020F0502020204030204" pitchFamily="34" charset="0"/>
                <a:cs typeface="Times New Roman" panose="02020603050405020304" pitchFamily="18" charset="0"/>
              </a:rPr>
              <a:t>  Ved alle aftaletyper er der en prøvetid på </a:t>
            </a:r>
            <a:r>
              <a:rPr lang="da-DK" sz="1800" u="sng" dirty="0">
                <a:effectLst/>
                <a:latin typeface="Calibri" panose="020F0502020204030204" pitchFamily="34" charset="0"/>
                <a:ea typeface="Calibri" panose="020F0502020204030204" pitchFamily="34" charset="0"/>
                <a:cs typeface="Times New Roman" panose="02020603050405020304" pitchFamily="18" charset="0"/>
              </a:rPr>
              <a:t>3 måneder</a:t>
            </a:r>
            <a:r>
              <a:rPr lang="da-DK" sz="1800" dirty="0">
                <a:effectLst/>
                <a:latin typeface="Calibri" panose="020F0502020204030204" pitchFamily="34" charset="0"/>
                <a:ea typeface="Calibri" panose="020F0502020204030204" pitchFamily="34" charset="0"/>
                <a:cs typeface="Times New Roman" panose="02020603050405020304" pitchFamily="18" charset="0"/>
              </a:rPr>
              <a:t>. Herefter er aftalen</a:t>
            </a:r>
          </a:p>
          <a:p>
            <a:pPr marL="0" indent="0">
              <a:lnSpc>
                <a:spcPct val="107000"/>
              </a:lnSpc>
              <a:spcAft>
                <a:spcPts val="800"/>
              </a:spcAft>
              <a:buNone/>
            </a:pPr>
            <a:r>
              <a:rPr lang="da-DK" dirty="0">
                <a:latin typeface="Calibri" panose="020F0502020204030204" pitchFamily="34" charset="0"/>
                <a:ea typeface="Calibri" panose="020F0502020204030204" pitchFamily="34" charset="0"/>
                <a:cs typeface="Times New Roman" panose="02020603050405020304" pitchFamily="18" charset="0"/>
              </a:rPr>
              <a:t>       </a:t>
            </a:r>
            <a:r>
              <a:rPr lang="da-DK" sz="1800" dirty="0">
                <a:effectLst/>
                <a:latin typeface="Calibri" panose="020F0502020204030204" pitchFamily="34" charset="0"/>
                <a:ea typeface="Calibri" panose="020F0502020204030204" pitchFamily="34" charset="0"/>
                <a:cs typeface="Times New Roman" panose="02020603050405020304" pitchFamily="18" charset="0"/>
              </a:rPr>
              <a:t>bindende til denne udløber. </a:t>
            </a:r>
          </a:p>
          <a:p>
            <a:pPr lvl="0">
              <a:lnSpc>
                <a:spcPct val="107000"/>
              </a:lnSpc>
              <a:spcAft>
                <a:spcPts val="800"/>
              </a:spcAft>
              <a:buFontTx/>
              <a:buChar char="-"/>
            </a:pPr>
            <a:endParaRPr lang="da-DK" dirty="0"/>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1987091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35761"/>
            <a:ext cx="7567691" cy="4530090"/>
          </a:xfrm>
        </p:spPr>
        <p:txBody>
          <a:bodyPr/>
          <a:lstStyle/>
          <a:p>
            <a:pPr>
              <a:lnSpc>
                <a:spcPct val="107000"/>
              </a:lnSpc>
              <a:spcAft>
                <a:spcPts val="800"/>
              </a:spcAft>
            </a:pPr>
            <a:r>
              <a:rPr lang="da-DK" b="1" dirty="0">
                <a:effectLst/>
                <a:latin typeface="Calibri" panose="020F0502020204030204" pitchFamily="34" charset="0"/>
                <a:ea typeface="Calibri" panose="020F0502020204030204" pitchFamily="34" charset="0"/>
                <a:cs typeface="Times New Roman" panose="02020603050405020304" pitchFamily="18" charset="0"/>
              </a:rPr>
              <a:t>Ophævelser:</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a-DK" sz="1400" b="1" i="1" dirty="0">
                <a:effectLst/>
                <a:latin typeface="Calibri" panose="020F0502020204030204" pitchFamily="34" charset="0"/>
                <a:ea typeface="Calibri" panose="020F0502020204030204" pitchFamily="34" charset="0"/>
                <a:cs typeface="Times New Roman" panose="02020603050405020304" pitchFamily="18" charset="0"/>
              </a:rPr>
              <a:t>I prøvetiden (3 måneder) </a:t>
            </a:r>
          </a:p>
          <a:p>
            <a:pPr marL="342900" lvl="0" indent="-342900">
              <a:lnSpc>
                <a:spcPct val="107000"/>
              </a:lnSpc>
              <a:buFont typeface="Symbol" panose="05050102010706020507" pitchFamily="18" charset="2"/>
              <a:buChar char=""/>
            </a:pPr>
            <a:endParaRPr lang="da-DK" sz="1400" i="1"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Aftalen indenfor prøvetiden kan ophæves af begge parter uden grund</a:t>
            </a:r>
          </a:p>
          <a:p>
            <a:pPr marL="457200" lvl="1" indent="0">
              <a:lnSpc>
                <a:spcPct val="107000"/>
              </a:lnSpc>
              <a:buNone/>
            </a:pP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Skoleophold medregnes ikke i prøvetiden</a:t>
            </a:r>
          </a:p>
          <a:p>
            <a:pPr marL="914400">
              <a:lnSpc>
                <a:spcPct val="107000"/>
              </a:lnSpc>
            </a:pPr>
            <a:endParaRPr lang="da-DK" sz="1400" i="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a-DK" sz="1400" b="1" i="1" dirty="0">
                <a:effectLst/>
                <a:latin typeface="Calibri" panose="020F0502020204030204" pitchFamily="34" charset="0"/>
                <a:ea typeface="Calibri" panose="020F0502020204030204" pitchFamily="34" charset="0"/>
                <a:cs typeface="Times New Roman" panose="02020603050405020304" pitchFamily="18" charset="0"/>
              </a:rPr>
              <a:t>Efter prøvetiden efter gensidig aftale </a:t>
            </a:r>
          </a:p>
          <a:p>
            <a:pPr marL="800100" lvl="1" indent="-342900">
              <a:lnSpc>
                <a:spcPct val="107000"/>
              </a:lnSpc>
              <a:buFont typeface="Symbol" panose="05050102010706020507" pitchFamily="18" charset="2"/>
              <a:buChar char=""/>
            </a:pPr>
            <a:endParaRPr lang="da-DK" sz="1400"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Aftalen kan til enhver tid ophæves, når parterne er enige herom  </a:t>
            </a:r>
          </a:p>
          <a:p>
            <a:pPr marL="914400">
              <a:lnSpc>
                <a:spcPct val="107000"/>
              </a:lnSpc>
            </a:pP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a-DK" sz="1400" b="1" i="1" dirty="0">
                <a:effectLst/>
                <a:latin typeface="Calibri" panose="020F0502020204030204" pitchFamily="34" charset="0"/>
                <a:ea typeface="Calibri" panose="020F0502020204030204" pitchFamily="34" charset="0"/>
                <a:cs typeface="Times New Roman" panose="02020603050405020304" pitchFamily="18" charset="0"/>
              </a:rPr>
              <a:t>Efter prøvetiden ensidigt af virksomheden, eller efter prøvetiden ensidigt af eleven</a:t>
            </a:r>
          </a:p>
          <a:p>
            <a:pPr marL="800100" lvl="1" indent="-342900">
              <a:lnSpc>
                <a:spcPct val="107000"/>
              </a:lnSpc>
              <a:buFont typeface="Symbol" panose="05050102010706020507" pitchFamily="18" charset="2"/>
              <a:buChar char=""/>
            </a:pPr>
            <a:endParaRPr lang="da-DK" sz="1400"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Kan kun finde sted hvis den ene part væsentligt misligholder sine forpligtelser, eller hvis en væsentlig forudsætning for aftalens indgåelsen viser sig at være urigtig eller senere bristet</a:t>
            </a:r>
          </a:p>
          <a:p>
            <a:pPr marL="800100" lvl="1" indent="-342900">
              <a:lnSpc>
                <a:spcPct val="107000"/>
              </a:lnSpc>
              <a:buFont typeface="Symbol" panose="05050102010706020507" pitchFamily="18" charset="2"/>
              <a:buChar char=""/>
            </a:pPr>
            <a:endParaRPr lang="da-DK" sz="1400"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I disse tilfælde vil vi, som skole, altid vejlede til, at I som parter tager kontakt til arbejdsgiverorganisation og fagforening – samt det lokale uddannelsesudvalg </a:t>
            </a:r>
          </a:p>
          <a:p>
            <a:pPr lvl="0">
              <a:lnSpc>
                <a:spcPct val="107000"/>
              </a:lnSpc>
              <a:spcAft>
                <a:spcPts val="800"/>
              </a:spcAft>
              <a:buFontTx/>
              <a:buChar char="-"/>
            </a:pPr>
            <a:endParaRPr lang="da-DK" dirty="0"/>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2152658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35760"/>
            <a:ext cx="7567691" cy="4771389"/>
          </a:xfrm>
        </p:spPr>
        <p:txBody>
          <a:bodyPr>
            <a:normAutofit lnSpcReduction="10000"/>
          </a:bodyPr>
          <a:lstStyle/>
          <a:p>
            <a:pPr>
              <a:lnSpc>
                <a:spcPct val="107000"/>
              </a:lnSpc>
              <a:spcAft>
                <a:spcPts val="800"/>
              </a:spcAft>
            </a:pPr>
            <a:r>
              <a:rPr lang="da-DK" b="1" dirty="0">
                <a:effectLst/>
                <a:latin typeface="Calibri" panose="020F0502020204030204" pitchFamily="34" charset="0"/>
                <a:ea typeface="Calibri" panose="020F0502020204030204" pitchFamily="34" charset="0"/>
                <a:cs typeface="Times New Roman" panose="02020603050405020304" pitchFamily="18" charset="0"/>
              </a:rPr>
              <a:t>Tillæg:</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Alle de ting der skal indgå i en uddannelsesaftale, efter den er underskrevet og færdigregistreret. </a:t>
            </a:r>
          </a:p>
          <a:p>
            <a:pPr>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Det kan være:</a:t>
            </a:r>
          </a:p>
          <a:p>
            <a:pPr lvl="1">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Rettelser i uddannelsesaftalen </a:t>
            </a:r>
          </a:p>
          <a:p>
            <a:pPr lvl="1">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Forlængelse af uddannelseslængde</a:t>
            </a:r>
          </a:p>
          <a:p>
            <a:pPr lvl="1">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Forlængelse af kort aftale til restaftale</a:t>
            </a:r>
          </a:p>
          <a:p>
            <a:pPr lvl="1">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Rettelse af CVR-nummer</a:t>
            </a:r>
          </a:p>
          <a:p>
            <a:pPr lvl="1">
              <a:lnSpc>
                <a:spcPct val="107000"/>
              </a:lnSpc>
              <a:spcAft>
                <a:spcPts val="800"/>
              </a:spcAft>
            </a:pPr>
            <a:r>
              <a:rPr lang="da-DK" sz="1400" dirty="0">
                <a:effectLst/>
                <a:latin typeface="Calibri" panose="020F0502020204030204" pitchFamily="34" charset="0"/>
                <a:ea typeface="Calibri" panose="020F0502020204030204" pitchFamily="34" charset="0"/>
                <a:cs typeface="Times New Roman" panose="02020603050405020304" pitchFamily="18" charset="0"/>
              </a:rPr>
              <a:t>Erhvervsrettet </a:t>
            </a:r>
            <a:r>
              <a:rPr lang="da-DK" sz="1400" dirty="0" err="1">
                <a:effectLst/>
                <a:latin typeface="Calibri" panose="020F0502020204030204" pitchFamily="34" charset="0"/>
                <a:ea typeface="Calibri" panose="020F0502020204030204" pitchFamily="34" charset="0"/>
                <a:cs typeface="Times New Roman" panose="02020603050405020304" pitchFamily="18" charset="0"/>
              </a:rPr>
              <a:t>påbygning</a:t>
            </a:r>
            <a:r>
              <a:rPr lang="da-DK" sz="1400" dirty="0">
                <a:effectLst/>
                <a:latin typeface="Calibri" panose="020F0502020204030204" pitchFamily="34" charset="0"/>
                <a:ea typeface="Calibri" panose="020F0502020204030204" pitchFamily="34" charset="0"/>
                <a:cs typeface="Times New Roman" panose="02020603050405020304" pitchFamily="18" charset="0"/>
              </a:rPr>
              <a:t> (ved EUV2 lærlinge) mm.</a:t>
            </a:r>
          </a:p>
          <a:p>
            <a:pPr marL="0" indent="0">
              <a:lnSpc>
                <a:spcPct val="107000"/>
              </a:lnSpc>
              <a:spcAft>
                <a:spcPts val="800"/>
              </a:spcAft>
              <a:buNone/>
            </a:pPr>
            <a:r>
              <a:rPr lang="da-DK" sz="1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da-DK" b="1" dirty="0">
                <a:effectLst/>
                <a:latin typeface="Calibri" panose="020F0502020204030204" pitchFamily="34" charset="0"/>
                <a:ea typeface="Calibri" panose="020F0502020204030204" pitchFamily="34" charset="0"/>
                <a:cs typeface="Times New Roman" panose="02020603050405020304" pitchFamily="18" charset="0"/>
              </a:rPr>
              <a:t>Forlængelse – der skal laves ansøgning til det Faglige Udvalg:</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Paragraf 58 og 59 i lov om erhvervsuddannelser fx ved graviditet/barsel/adoption/sygdom/supplerende skoleundervisning/særlige forhold mm. </a:t>
            </a:r>
          </a:p>
          <a:p>
            <a:pPr marL="342900" lvl="0" indent="-342900">
              <a:lnSpc>
                <a:spcPct val="107000"/>
              </a:lnSpc>
              <a:buFont typeface="Symbol" panose="05050102010706020507" pitchFamily="18" charset="2"/>
              <a:buChar char=""/>
            </a:pP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Fravær - </a:t>
            </a:r>
            <a:r>
              <a:rPr lang="da-DK" sz="1400" i="1" dirty="0">
                <a:effectLst/>
                <a:latin typeface="Calibri" panose="020F0502020204030204" pitchFamily="34" charset="0"/>
                <a:ea typeface="Calibri" panose="020F0502020204030204" pitchFamily="34" charset="0"/>
                <a:cs typeface="Times New Roman" panose="02020603050405020304" pitchFamily="18" charset="0"/>
              </a:rPr>
              <a:t>10% af den samlede uddannelse</a:t>
            </a:r>
            <a:r>
              <a:rPr lang="da-DK" sz="1400" dirty="0">
                <a:effectLst/>
                <a:latin typeface="Calibri" panose="020F0502020204030204" pitchFamily="34" charset="0"/>
                <a:ea typeface="Calibri" panose="020F0502020204030204" pitchFamily="34" charset="0"/>
                <a:cs typeface="Times New Roman" panose="02020603050405020304" pitchFamily="18" charset="0"/>
              </a:rPr>
              <a:t> (3,5 måneder) – forlænges til næste udlært dato (FU skal godkende årsag, samt underskrift fra alle parter)</a:t>
            </a:r>
          </a:p>
          <a:p>
            <a:pPr marL="342900" lvl="0" indent="-342900">
              <a:lnSpc>
                <a:spcPct val="107000"/>
              </a:lnSpc>
              <a:buFont typeface="Symbol" panose="05050102010706020507" pitchFamily="18" charset="2"/>
              <a:buChar char=""/>
            </a:pPr>
            <a:endParaRPr lang="da-DK"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Ikke bestået svendeprøve</a:t>
            </a:r>
          </a:p>
          <a:p>
            <a:pPr marL="0" lvl="0" indent="0">
              <a:lnSpc>
                <a:spcPct val="107000"/>
              </a:lnSpc>
              <a:spcAft>
                <a:spcPts val="800"/>
              </a:spcAft>
              <a:buNone/>
            </a:pPr>
            <a:endParaRPr lang="da-DK" dirty="0"/>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3237998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402080"/>
            <a:ext cx="7975600" cy="5151120"/>
          </a:xfrm>
        </p:spPr>
        <p:txBody>
          <a:bodyPr>
            <a:normAutofit fontScale="47500" lnSpcReduction="20000"/>
          </a:bodyPr>
          <a:lstStyle/>
          <a:p>
            <a:pPr>
              <a:lnSpc>
                <a:spcPct val="107000"/>
              </a:lnSpc>
              <a:spcAft>
                <a:spcPts val="800"/>
              </a:spcAft>
            </a:pPr>
            <a:r>
              <a:rPr lang="da-DK" sz="3800" b="1" dirty="0">
                <a:effectLst/>
                <a:latin typeface="Calibri" panose="020F0502020204030204" pitchFamily="34" charset="0"/>
                <a:ea typeface="Calibri" panose="020F0502020204030204" pitchFamily="34" charset="0"/>
                <a:cs typeface="Times New Roman" panose="02020603050405020304" pitchFamily="18" charset="0"/>
              </a:rPr>
              <a:t>Tilskudsordninger</a:t>
            </a:r>
            <a:endParaRPr lang="da-DK" sz="3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200" b="1" dirty="0">
                <a:effectLst/>
                <a:latin typeface="Calibri" panose="020F0502020204030204" pitchFamily="34" charset="0"/>
                <a:ea typeface="Calibri" panose="020F0502020204030204" pitchFamily="34" charset="0"/>
                <a:cs typeface="Times New Roman" panose="02020603050405020304" pitchFamily="18" charset="0"/>
              </a:rPr>
              <a:t>A</a:t>
            </a:r>
            <a:r>
              <a:rPr lang="da-DK" sz="2200" dirty="0">
                <a:effectLst/>
                <a:latin typeface="Calibri" panose="020F0502020204030204" pitchFamily="34" charset="0"/>
                <a:ea typeface="Calibri" panose="020F0502020204030204" pitchFamily="34" charset="0"/>
                <a:cs typeface="Times New Roman" panose="02020603050405020304" pitchFamily="18" charset="0"/>
              </a:rPr>
              <a:t>rbejdsgivernes </a:t>
            </a:r>
            <a:r>
              <a:rPr lang="da-DK" sz="2200" b="1" dirty="0">
                <a:effectLst/>
                <a:latin typeface="Calibri" panose="020F0502020204030204" pitchFamily="34" charset="0"/>
                <a:ea typeface="Calibri" panose="020F0502020204030204" pitchFamily="34" charset="0"/>
                <a:cs typeface="Times New Roman" panose="02020603050405020304" pitchFamily="18" charset="0"/>
              </a:rPr>
              <a:t>U</a:t>
            </a:r>
            <a:r>
              <a:rPr lang="da-DK" sz="2200" dirty="0">
                <a:effectLst/>
                <a:latin typeface="Calibri" panose="020F0502020204030204" pitchFamily="34" charset="0"/>
                <a:ea typeface="Calibri" panose="020F0502020204030204" pitchFamily="34" charset="0"/>
                <a:cs typeface="Times New Roman" panose="02020603050405020304" pitchFamily="18" charset="0"/>
              </a:rPr>
              <a:t>ddannelses </a:t>
            </a:r>
            <a:r>
              <a:rPr lang="da-DK" sz="2200" b="1" dirty="0">
                <a:effectLst/>
                <a:latin typeface="Calibri" panose="020F0502020204030204" pitchFamily="34" charset="0"/>
                <a:ea typeface="Calibri" panose="020F0502020204030204" pitchFamily="34" charset="0"/>
                <a:cs typeface="Times New Roman" panose="02020603050405020304" pitchFamily="18" charset="0"/>
              </a:rPr>
              <a:t>B</a:t>
            </a:r>
            <a:r>
              <a:rPr lang="da-DK" sz="2200" dirty="0">
                <a:effectLst/>
                <a:latin typeface="Calibri" panose="020F0502020204030204" pitchFamily="34" charset="0"/>
                <a:ea typeface="Calibri" panose="020F0502020204030204" pitchFamily="34" charset="0"/>
                <a:cs typeface="Times New Roman" panose="02020603050405020304" pitchFamily="18" charset="0"/>
              </a:rPr>
              <a:t>idrag</a:t>
            </a:r>
          </a:p>
          <a:p>
            <a:pPr lvl="1">
              <a:lnSpc>
                <a:spcPct val="107000"/>
              </a:lnSpc>
              <a:spcAft>
                <a:spcPts val="800"/>
              </a:spcAft>
            </a:pPr>
            <a:r>
              <a:rPr lang="da-DK" sz="2200" dirty="0">
                <a:effectLst/>
                <a:latin typeface="Calibri" panose="020F0502020204030204" pitchFamily="34" charset="0"/>
                <a:ea typeface="Calibri" panose="020F0502020204030204" pitchFamily="34" charset="0"/>
                <a:cs typeface="Times New Roman" panose="02020603050405020304" pitchFamily="18" charset="0"/>
              </a:rPr>
              <a:t>AUB udbetaler lønrefusion </a:t>
            </a: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og transportudgifter til lærestedets bankkonto. </a:t>
            </a:r>
            <a:endParaRPr lang="da-DK"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Satser for lønrefusion i 2024 - kr. pr. skoleuge:</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1. års lærlinge   3.110 kr.      </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2. års lærlinge   3.510 kr.</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3. års lærlinge   3.860 kr.</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4. års lærlinge   4.460 kr.     </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Voksenlærling   5.480 </a:t>
            </a:r>
            <a:r>
              <a:rPr lang="da-DK" sz="2200" dirty="0" err="1">
                <a:solidFill>
                  <a:srgbClr val="333333"/>
                </a:solidFill>
                <a:effectLst/>
                <a:latin typeface="Calibri" panose="020F0502020204030204" pitchFamily="34" charset="0"/>
                <a:ea typeface="Calibri" panose="020F0502020204030204" pitchFamily="34" charset="0"/>
                <a:cs typeface="Calibri" panose="020F0502020204030204" pitchFamily="34" charset="0"/>
              </a:rPr>
              <a:t>kr</a:t>
            </a:r>
            <a:endPar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a:p>
            <a:pPr>
              <a:spcBef>
                <a:spcPts val="1125"/>
              </a:spcBef>
              <a:spcAft>
                <a:spcPts val="1125"/>
              </a:spcAft>
            </a:pPr>
            <a:r>
              <a:rPr lang="da-DK" sz="3800" b="1" dirty="0">
                <a:solidFill>
                  <a:srgbClr val="333333"/>
                </a:solidFill>
                <a:effectLst/>
                <a:latin typeface="Calibri" panose="020F0502020204030204" pitchFamily="34" charset="0"/>
                <a:ea typeface="Times New Roman" panose="02020603050405020304" pitchFamily="18" charset="0"/>
              </a:rPr>
              <a:t>Forhøjet lønrefusion på skoleophold</a:t>
            </a:r>
            <a:endParaRPr lang="da-DK" sz="3800" b="1" dirty="0">
              <a:effectLst/>
              <a:latin typeface="Times New Roman" panose="02020603050405020304" pitchFamily="18" charset="0"/>
              <a:ea typeface="Times New Roman" panose="02020603050405020304" pitchFamily="18" charset="0"/>
            </a:endParaRPr>
          </a:p>
          <a:p>
            <a:pPr>
              <a:spcBef>
                <a:spcPts val="1125"/>
              </a:spcBef>
              <a:spcAft>
                <a:spcPts val="1125"/>
              </a:spcAft>
            </a:pPr>
            <a:r>
              <a:rPr lang="da-DK" sz="2200" dirty="0">
                <a:solidFill>
                  <a:srgbClr val="333333"/>
                </a:solidFill>
                <a:effectLst/>
                <a:ea typeface="Times New Roman" panose="02020603050405020304" pitchFamily="18" charset="0"/>
              </a:rPr>
              <a:t>Lærestedet får forhøjet lønrefusion på skoleophold for deres lærlinge på ordinære (fulde) uddannelsesaftaler, kombinationsaftaler, ny mesterlæreaftaler og restaftaler. </a:t>
            </a:r>
          </a:p>
          <a:p>
            <a:pPr>
              <a:lnSpc>
                <a:spcPct val="107000"/>
              </a:lnSpc>
              <a:spcAft>
                <a:spcPts val="800"/>
              </a:spcAft>
            </a:pPr>
            <a:r>
              <a:rPr lang="da-DK" sz="2200" dirty="0">
                <a:solidFill>
                  <a:srgbClr val="333333"/>
                </a:solidFill>
                <a:latin typeface="Calibri" panose="020F0502020204030204" pitchFamily="34" charset="0"/>
                <a:ea typeface="Calibri" panose="020F0502020204030204" pitchFamily="34" charset="0"/>
                <a:cs typeface="Calibri" panose="020F0502020204030204" pitchFamily="34" charset="0"/>
              </a:rPr>
              <a:t>Forhøjede satser</a:t>
            </a: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i 2024 - kr. pr. skoleuge:</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1. års lærlinge   3.195 kr.      </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2. års lærlinge   3.606 kr.</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3. års lærlinge   3.966 kr.</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4. års lærlinge   4.582 kr.     </a:t>
            </a:r>
          </a:p>
          <a:p>
            <a:pPr>
              <a:lnSpc>
                <a:spcPct val="107000"/>
              </a:lnSpc>
              <a:spcAft>
                <a:spcPts val="800"/>
              </a:spcAft>
            </a:pPr>
            <a:r>
              <a:rPr lang="da-DK" sz="22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Voksenlærling   5.630 kr</a:t>
            </a:r>
            <a:r>
              <a:rPr lang="da-DK" sz="2200" dirty="0">
                <a:solidFill>
                  <a:srgbClr val="333333"/>
                </a:solidFill>
                <a:latin typeface="Calibri" panose="020F0502020204030204" pitchFamily="34" charset="0"/>
                <a:ea typeface="Calibri" panose="020F0502020204030204" pitchFamily="34" charset="0"/>
                <a:cs typeface="Calibri" panose="020F0502020204030204" pitchFamily="34" charset="0"/>
              </a:rPr>
              <a:t>.</a:t>
            </a:r>
            <a:endParaRPr lang="da-DK" sz="2200" dirty="0">
              <a:effectLst/>
              <a:latin typeface="Times New Roman" panose="02020603050405020304" pitchFamily="18" charset="0"/>
              <a:ea typeface="Times New Roman" panose="02020603050405020304" pitchFamily="18" charset="0"/>
            </a:endParaRPr>
          </a:p>
          <a:p>
            <a:pPr>
              <a:spcBef>
                <a:spcPts val="1125"/>
              </a:spcBef>
              <a:spcAft>
                <a:spcPts val="1125"/>
              </a:spcAft>
            </a:pPr>
            <a:r>
              <a:rPr lang="da-DK" sz="2200" dirty="0">
                <a:solidFill>
                  <a:srgbClr val="333333"/>
                </a:solidFill>
                <a:latin typeface="Calibri" panose="020F0502020204030204" pitchFamily="34" charset="0"/>
                <a:ea typeface="Times New Roman" panose="02020603050405020304" pitchFamily="18" charset="0"/>
              </a:rPr>
              <a:t>Link til tilskudsordning: </a:t>
            </a:r>
            <a:r>
              <a:rPr lang="da-DK" sz="2200" dirty="0">
                <a:solidFill>
                  <a:srgbClr val="0070C0"/>
                </a:solidFill>
                <a:latin typeface="Calibri" panose="020F050202020403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https://www.bygud.dk/erhvervsuddannelser/generel-information/tilskudsordninger/</a:t>
            </a:r>
            <a:endParaRPr lang="da-DK" sz="2200" dirty="0">
              <a:solidFill>
                <a:srgbClr val="0070C0"/>
              </a:solidFill>
              <a:latin typeface="Calibri" panose="020F0502020204030204" pitchFamily="34" charset="0"/>
              <a:ea typeface="Times New Roman" panose="02020603050405020304" pitchFamily="18" charset="0"/>
            </a:endParaRPr>
          </a:p>
          <a:p>
            <a:pPr>
              <a:spcBef>
                <a:spcPts val="1125"/>
              </a:spcBef>
              <a:spcAft>
                <a:spcPts val="1125"/>
              </a:spcAft>
            </a:pPr>
            <a:endParaRPr lang="da-DK" sz="1500" dirty="0">
              <a:solidFill>
                <a:srgbClr val="0070C0"/>
              </a:solidFill>
              <a:effectLst/>
              <a:latin typeface="Times New Roman" panose="02020603050405020304" pitchFamily="18" charset="0"/>
              <a:ea typeface="Times New Roman" panose="02020603050405020304" pitchFamily="18" charset="0"/>
            </a:endParaRPr>
          </a:p>
          <a:p>
            <a:pPr marL="0" lvl="0" indent="0">
              <a:lnSpc>
                <a:spcPct val="107000"/>
              </a:lnSpc>
              <a:spcAft>
                <a:spcPts val="800"/>
              </a:spcAft>
              <a:buNone/>
            </a:pPr>
            <a:endParaRPr lang="da-DK" dirty="0"/>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1178527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35761"/>
            <a:ext cx="7567691" cy="4287520"/>
          </a:xfrm>
        </p:spPr>
        <p:txBody>
          <a:bodyPr>
            <a:normAutofit/>
          </a:bodyPr>
          <a:lstStyle/>
          <a:p>
            <a:pPr>
              <a:lnSpc>
                <a:spcPct val="107000"/>
              </a:lnSpc>
              <a:spcAft>
                <a:spcPts val="800"/>
              </a:spcAft>
            </a:pPr>
            <a:r>
              <a:rPr lang="da-DK" b="1" dirty="0">
                <a:latin typeface="Calibri" panose="020F0502020204030204" pitchFamily="34" charset="0"/>
                <a:ea typeface="Calibri" panose="020F0502020204030204" pitchFamily="34" charset="0"/>
                <a:cs typeface="Times New Roman" panose="02020603050405020304" pitchFamily="18" charset="0"/>
              </a:rPr>
              <a:t>Befordring</a:t>
            </a:r>
            <a:endParaRPr lang="da-DK" dirty="0">
              <a:effectLst/>
              <a:latin typeface="Calibri" panose="020F0502020204030204" pitchFamily="34" charset="0"/>
              <a:ea typeface="Calibri" panose="020F0502020204030204" pitchFamily="34" charset="0"/>
              <a:cs typeface="Times New Roman" panose="02020603050405020304" pitchFamily="18" charset="0"/>
            </a:endParaRPr>
          </a:p>
          <a:p>
            <a:pPr>
              <a:spcBef>
                <a:spcPts val="1125"/>
              </a:spcBef>
              <a:spcAft>
                <a:spcPts val="1125"/>
              </a:spcAft>
            </a:pPr>
            <a:r>
              <a:rPr lang="da-DK" sz="1200" b="1" dirty="0">
                <a:solidFill>
                  <a:srgbClr val="333333"/>
                </a:solidFill>
                <a:effectLst/>
                <a:ea typeface="Times New Roman" panose="02020603050405020304" pitchFamily="18" charset="0"/>
              </a:rPr>
              <a:t>Befordringsgodtgørelse ved skoleophold</a:t>
            </a:r>
            <a:endParaRPr lang="da-DK" sz="1200" b="1" dirty="0">
              <a:ea typeface="Times New Roman" panose="02020603050405020304" pitchFamily="18" charset="0"/>
            </a:endParaRPr>
          </a:p>
          <a:p>
            <a:pPr lvl="1">
              <a:spcBef>
                <a:spcPts val="1125"/>
              </a:spcBef>
              <a:spcAft>
                <a:spcPts val="1125"/>
              </a:spcAft>
            </a:pPr>
            <a:r>
              <a:rPr lang="da-DK" sz="1200" dirty="0">
                <a:solidFill>
                  <a:srgbClr val="333333"/>
                </a:solidFill>
                <a:ea typeface="Calibri" panose="020F0502020204030204" pitchFamily="34" charset="0"/>
              </a:rPr>
              <a:t>Lærlingens samlede skolevej er 20 km eller derover</a:t>
            </a:r>
          </a:p>
          <a:p>
            <a:pPr lvl="1">
              <a:spcBef>
                <a:spcPts val="1125"/>
              </a:spcBef>
              <a:spcAft>
                <a:spcPts val="1125"/>
              </a:spcAft>
            </a:pPr>
            <a:r>
              <a:rPr lang="da-DK" sz="1200" dirty="0">
                <a:solidFill>
                  <a:srgbClr val="333333"/>
                </a:solidFill>
                <a:effectLst/>
                <a:ea typeface="Times New Roman" panose="02020603050405020304" pitchFamily="18" charset="0"/>
              </a:rPr>
              <a:t>Lærestedet kan få dækket op til 80 procent af lærlingens transportudgifter til og fra skoleopholdet:</a:t>
            </a:r>
            <a:endParaRPr lang="da-DK" sz="1200" dirty="0">
              <a:ea typeface="Times New Roman" panose="02020603050405020304" pitchFamily="18" charset="0"/>
            </a:endParaRPr>
          </a:p>
          <a:p>
            <a:pPr lvl="1">
              <a:spcBef>
                <a:spcPts val="1125"/>
              </a:spcBef>
              <a:spcAft>
                <a:spcPts val="1125"/>
              </a:spcAft>
            </a:pPr>
            <a:r>
              <a:rPr lang="da-DK" sz="1200" dirty="0">
                <a:solidFill>
                  <a:srgbClr val="333333"/>
                </a:solidFill>
                <a:effectLst/>
                <a:ea typeface="Times New Roman" panose="02020603050405020304" pitchFamily="18" charset="0"/>
              </a:rPr>
              <a:t>Når lærlingen benytter det billigste offentlige transportmiddel.</a:t>
            </a:r>
            <a:endParaRPr lang="da-DK" sz="1200" dirty="0">
              <a:ea typeface="Times New Roman" panose="02020603050405020304" pitchFamily="18" charset="0"/>
            </a:endParaRPr>
          </a:p>
          <a:p>
            <a:pPr lvl="1">
              <a:spcBef>
                <a:spcPts val="1125"/>
              </a:spcBef>
              <a:spcAft>
                <a:spcPts val="1125"/>
              </a:spcAft>
            </a:pPr>
            <a:r>
              <a:rPr lang="da-DK" sz="1200" dirty="0">
                <a:solidFill>
                  <a:srgbClr val="333333"/>
                </a:solidFill>
                <a:effectLst/>
                <a:ea typeface="Times New Roman" panose="02020603050405020304" pitchFamily="18" charset="0"/>
              </a:rPr>
              <a:t>Når det arbejdsgiveren har udbetalt under skoleopholdet, mindst udgør den i henhold til kollektiv overenskomst inden for området aftalte sats.</a:t>
            </a:r>
            <a:endParaRPr lang="da-DK" sz="1200" dirty="0">
              <a:ea typeface="Times New Roman" panose="02020603050405020304" pitchFamily="18" charset="0"/>
            </a:endParaRPr>
          </a:p>
          <a:p>
            <a:pPr marL="457200" lvl="1" indent="0">
              <a:spcBef>
                <a:spcPts val="1125"/>
              </a:spcBef>
              <a:spcAft>
                <a:spcPts val="1125"/>
              </a:spcAft>
              <a:buNone/>
            </a:pPr>
            <a:br>
              <a:rPr lang="da-DK" sz="1100" dirty="0">
                <a:solidFill>
                  <a:srgbClr val="333333"/>
                </a:solidFill>
                <a:effectLst/>
                <a:latin typeface="Calibri" panose="020F0502020204030204" pitchFamily="34" charset="0"/>
                <a:ea typeface="Calibri" panose="020F0502020204030204" pitchFamily="34" charset="0"/>
              </a:rPr>
            </a:br>
            <a:endParaRPr lang="da-DK" dirty="0"/>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3201725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35761"/>
            <a:ext cx="7567691" cy="4287520"/>
          </a:xfrm>
        </p:spPr>
        <p:txBody>
          <a:bodyPr>
            <a:normAutofit/>
          </a:bodyPr>
          <a:lstStyle/>
          <a:p>
            <a:pPr>
              <a:spcBef>
                <a:spcPts val="1125"/>
              </a:spcBef>
              <a:spcAft>
                <a:spcPts val="1125"/>
              </a:spcAft>
            </a:pPr>
            <a:r>
              <a:rPr lang="da-DK" sz="1800" b="1" dirty="0">
                <a:solidFill>
                  <a:srgbClr val="333333"/>
                </a:solidFill>
                <a:effectLst/>
                <a:ea typeface="Times New Roman" panose="02020603050405020304" pitchFamily="18" charset="0"/>
              </a:rPr>
              <a:t>Løntilskud til læresteder, der indgår uddannelsesaftale med lærlinge, der uforskyldt har mistet en læreplads</a:t>
            </a:r>
            <a:endParaRPr lang="da-DK" sz="1800" b="1" dirty="0">
              <a:effectLst/>
              <a:ea typeface="Times New Roman" panose="02020603050405020304" pitchFamily="18" charset="0"/>
            </a:endParaRPr>
          </a:p>
          <a:p>
            <a:pPr>
              <a:lnSpc>
                <a:spcPct val="150000"/>
              </a:lnSpc>
              <a:spcBef>
                <a:spcPts val="1125"/>
              </a:spcBef>
              <a:spcAft>
                <a:spcPts val="1125"/>
              </a:spcAft>
            </a:pPr>
            <a:r>
              <a:rPr lang="da-DK" sz="1200" dirty="0">
                <a:solidFill>
                  <a:srgbClr val="333333"/>
                </a:solidFill>
                <a:effectLst/>
                <a:ea typeface="Times New Roman" panose="02020603050405020304" pitchFamily="18" charset="0"/>
              </a:rPr>
              <a:t>Hvis lærestedet indgår aftale med en lærling, der tidligere uforskyldt har mistet sin læreplads, kan lærestedet få løntilskud, når lærlingen er i oplæring. Tilskuddet kan først opnås 360 dage efter, at uddannelsesaftalen er indgået. Lærestedet skal ansøge Arbejdsgivernes Uddannelsesbidrag (AUB) på hjemmesiden </a:t>
            </a:r>
            <a:r>
              <a:rPr lang="da-DK" sz="1200" u="sng" dirty="0">
                <a:solidFill>
                  <a:srgbClr val="C5102F"/>
                </a:solidFill>
                <a:effectLst/>
                <a:ea typeface="Times New Roman" panose="02020603050405020304" pitchFamily="18" charset="0"/>
                <a:hlinkClick r:id="rId3"/>
              </a:rPr>
              <a:t>www.virk.dk</a:t>
            </a:r>
            <a:r>
              <a:rPr lang="da-DK" sz="1200" dirty="0">
                <a:solidFill>
                  <a:srgbClr val="333333"/>
                </a:solidFill>
                <a:effectLst/>
                <a:ea typeface="Times New Roman" panose="02020603050405020304" pitchFamily="18" charset="0"/>
              </a:rPr>
              <a:t> om tilskuddet.</a:t>
            </a:r>
            <a:endParaRPr lang="da-DK" sz="1200" dirty="0">
              <a:effectLst/>
              <a:ea typeface="Times New Roman" panose="02020603050405020304" pitchFamily="18" charset="0"/>
            </a:endParaRPr>
          </a:p>
          <a:p>
            <a:pPr algn="l"/>
            <a:r>
              <a:rPr lang="da-DK" sz="1200" b="1" i="0" dirty="0">
                <a:solidFill>
                  <a:srgbClr val="333333"/>
                </a:solidFill>
                <a:effectLst/>
                <a:latin typeface="OpenSans"/>
              </a:rPr>
              <a:t>Satser for løntilskud i 2024:</a:t>
            </a:r>
          </a:p>
          <a:p>
            <a:pPr algn="l"/>
            <a:endParaRPr lang="da-DK" sz="1200" dirty="0">
              <a:solidFill>
                <a:srgbClr val="333333"/>
              </a:solidFill>
              <a:latin typeface="OpenSans"/>
            </a:endParaRPr>
          </a:p>
          <a:p>
            <a:pPr lvl="1">
              <a:lnSpc>
                <a:spcPct val="150000"/>
              </a:lnSpc>
            </a:pPr>
            <a:r>
              <a:rPr lang="da-DK" sz="1200" b="0" i="0" dirty="0">
                <a:solidFill>
                  <a:srgbClr val="333333"/>
                </a:solidFill>
                <a:effectLst/>
                <a:latin typeface="OpenSans"/>
              </a:rPr>
              <a:t>1. års lærling pr. uge   1.740 kr.</a:t>
            </a:r>
          </a:p>
          <a:p>
            <a:pPr lvl="1">
              <a:lnSpc>
                <a:spcPct val="150000"/>
              </a:lnSpc>
            </a:pPr>
            <a:r>
              <a:rPr lang="da-DK" sz="1200" b="0" i="0" dirty="0">
                <a:solidFill>
                  <a:srgbClr val="333333"/>
                </a:solidFill>
                <a:effectLst/>
                <a:latin typeface="OpenSans"/>
              </a:rPr>
              <a:t>2. års lærling pr. uge   1.970 kr.</a:t>
            </a:r>
          </a:p>
          <a:p>
            <a:pPr lvl="1">
              <a:lnSpc>
                <a:spcPct val="150000"/>
              </a:lnSpc>
            </a:pPr>
            <a:r>
              <a:rPr lang="da-DK" sz="1200" b="0" i="0" dirty="0">
                <a:solidFill>
                  <a:srgbClr val="333333"/>
                </a:solidFill>
                <a:effectLst/>
                <a:latin typeface="OpenSans"/>
              </a:rPr>
              <a:t>3. års lærling pr. uge   2.160 kr.</a:t>
            </a:r>
          </a:p>
          <a:p>
            <a:pPr lvl="1">
              <a:lnSpc>
                <a:spcPct val="150000"/>
              </a:lnSpc>
            </a:pPr>
            <a:r>
              <a:rPr lang="da-DK" sz="1200" b="0" i="0" dirty="0">
                <a:solidFill>
                  <a:srgbClr val="333333"/>
                </a:solidFill>
                <a:effectLst/>
                <a:latin typeface="OpenSans"/>
              </a:rPr>
              <a:t>4. års lærling pr. uge   2.500 kr.</a:t>
            </a:r>
          </a:p>
          <a:p>
            <a:pPr lvl="1">
              <a:lnSpc>
                <a:spcPct val="150000"/>
              </a:lnSpc>
            </a:pPr>
            <a:r>
              <a:rPr lang="da-DK" sz="1200" b="0" i="0" dirty="0">
                <a:solidFill>
                  <a:srgbClr val="333333"/>
                </a:solidFill>
                <a:effectLst/>
                <a:latin typeface="OpenSans"/>
              </a:rPr>
              <a:t>Voksenlærlinge pr. uge 3.070 kr.</a:t>
            </a:r>
          </a:p>
          <a:p>
            <a:pPr marL="457200" lvl="1" indent="0">
              <a:spcBef>
                <a:spcPts val="1125"/>
              </a:spcBef>
              <a:spcAft>
                <a:spcPts val="1125"/>
              </a:spcAft>
              <a:buNone/>
            </a:pPr>
            <a:br>
              <a:rPr lang="da-DK" sz="1100" dirty="0">
                <a:solidFill>
                  <a:srgbClr val="333333"/>
                </a:solidFill>
                <a:effectLst/>
                <a:latin typeface="Calibri" panose="020F0502020204030204" pitchFamily="34" charset="0"/>
                <a:ea typeface="Calibri" panose="020F0502020204030204" pitchFamily="34" charset="0"/>
              </a:rPr>
            </a:br>
            <a:endParaRPr lang="da-DK" dirty="0"/>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2279008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86559"/>
            <a:ext cx="7567691" cy="4236721"/>
          </a:xfrm>
        </p:spPr>
        <p:txBody>
          <a:bodyPr>
            <a:normAutofit/>
          </a:bodyPr>
          <a:lstStyle/>
          <a:p>
            <a:pPr>
              <a:spcBef>
                <a:spcPts val="1125"/>
              </a:spcBef>
              <a:spcAft>
                <a:spcPts val="1125"/>
              </a:spcAft>
            </a:pPr>
            <a:r>
              <a:rPr lang="da-DK" sz="1800" b="1" dirty="0">
                <a:solidFill>
                  <a:srgbClr val="333333"/>
                </a:solidFill>
                <a:effectLst/>
                <a:ea typeface="Times New Roman" panose="02020603050405020304" pitchFamily="18" charset="0"/>
              </a:rPr>
              <a:t>Særlige tilskudsordninger til voksne og ledige i lære i en virksomhed</a:t>
            </a:r>
            <a:endParaRPr lang="da-DK" sz="1800" b="1" dirty="0">
              <a:effectLst/>
              <a:ea typeface="Times New Roman" panose="02020603050405020304" pitchFamily="18" charset="0"/>
            </a:endParaRPr>
          </a:p>
          <a:p>
            <a:pPr>
              <a:lnSpc>
                <a:spcPct val="150000"/>
              </a:lnSpc>
              <a:spcAft>
                <a:spcPts val="1125"/>
              </a:spcAft>
            </a:pPr>
            <a:r>
              <a:rPr lang="da-DK" sz="1200" dirty="0">
                <a:solidFill>
                  <a:srgbClr val="333333"/>
                </a:solidFill>
                <a:effectLst/>
                <a:ea typeface="Times New Roman" panose="02020603050405020304" pitchFamily="18" charset="0"/>
              </a:rPr>
              <a:t>Der er særlige regler og forskellige tilskudsordninger for voksenlærlinge (25 år) i læretiden. En voksen lærling kan evt. få et tilskud med på enten </a:t>
            </a:r>
            <a:r>
              <a:rPr lang="da-DK" sz="1200" b="1" dirty="0">
                <a:solidFill>
                  <a:srgbClr val="333333"/>
                </a:solidFill>
                <a:effectLst/>
                <a:ea typeface="Times New Roman" panose="02020603050405020304" pitchFamily="18" charset="0"/>
              </a:rPr>
              <a:t>0</a:t>
            </a:r>
            <a:r>
              <a:rPr lang="da-DK" sz="1200" dirty="0">
                <a:solidFill>
                  <a:srgbClr val="333333"/>
                </a:solidFill>
                <a:effectLst/>
                <a:ea typeface="Times New Roman" panose="02020603050405020304" pitchFamily="18" charset="0"/>
              </a:rPr>
              <a:t> kr., </a:t>
            </a:r>
            <a:r>
              <a:rPr lang="da-DK" sz="1200" b="1" dirty="0">
                <a:solidFill>
                  <a:srgbClr val="333333"/>
                </a:solidFill>
                <a:effectLst/>
                <a:ea typeface="Times New Roman" panose="02020603050405020304" pitchFamily="18" charset="0"/>
              </a:rPr>
              <a:t>30</a:t>
            </a:r>
            <a:r>
              <a:rPr lang="da-DK" sz="1200" dirty="0">
                <a:solidFill>
                  <a:srgbClr val="333333"/>
                </a:solidFill>
                <a:effectLst/>
                <a:ea typeface="Times New Roman" panose="02020603050405020304" pitchFamily="18" charset="0"/>
              </a:rPr>
              <a:t> kr. eller </a:t>
            </a:r>
            <a:r>
              <a:rPr lang="da-DK" sz="1200" b="1" dirty="0">
                <a:solidFill>
                  <a:srgbClr val="333333"/>
                </a:solidFill>
                <a:effectLst/>
                <a:ea typeface="Times New Roman" panose="02020603050405020304" pitchFamily="18" charset="0"/>
              </a:rPr>
              <a:t>45</a:t>
            </a:r>
            <a:r>
              <a:rPr lang="da-DK" sz="1200" dirty="0">
                <a:solidFill>
                  <a:srgbClr val="333333"/>
                </a:solidFill>
                <a:effectLst/>
                <a:ea typeface="Times New Roman" panose="02020603050405020304" pitchFamily="18" charset="0"/>
              </a:rPr>
              <a:t> kr. i timen i læretiden i virksomheden. Det vil altid være det elevens lokale jobcenter der skal kontaktes af eleven, når det skal undersøges om der følger et tilskud med.</a:t>
            </a:r>
            <a:endParaRPr lang="da-DK" sz="1200" dirty="0">
              <a:effectLst/>
              <a:ea typeface="Times New Roman" panose="02020603050405020304" pitchFamily="18" charset="0"/>
            </a:endParaRPr>
          </a:p>
          <a:p>
            <a:pPr>
              <a:lnSpc>
                <a:spcPct val="150000"/>
              </a:lnSpc>
              <a:spcAft>
                <a:spcPts val="1125"/>
              </a:spcAft>
            </a:pPr>
            <a:r>
              <a:rPr lang="da-DK" sz="1200" dirty="0">
                <a:solidFill>
                  <a:srgbClr val="333333"/>
                </a:solidFill>
                <a:effectLst/>
                <a:ea typeface="Times New Roman" panose="02020603050405020304" pitchFamily="18" charset="0"/>
              </a:rPr>
              <a:t>Herefter er det virksomhedens ansvar at søge tilskuddet på virk.dk, senest 1 måned efter uddannelsesaftalen er påbegyndt.</a:t>
            </a:r>
          </a:p>
          <a:p>
            <a:pPr>
              <a:lnSpc>
                <a:spcPct val="150000"/>
              </a:lnSpc>
              <a:spcAft>
                <a:spcPts val="1125"/>
              </a:spcAft>
            </a:pPr>
            <a:r>
              <a:rPr lang="da-DK" sz="1200" dirty="0">
                <a:solidFill>
                  <a:srgbClr val="333333"/>
                </a:solidFill>
                <a:ea typeface="Times New Roman" panose="02020603050405020304" pitchFamily="18" charset="0"/>
              </a:rPr>
              <a:t>Du kan søge om tilskuddet her: </a:t>
            </a:r>
            <a:r>
              <a:rPr lang="da-DK" sz="1200" u="sng" dirty="0">
                <a:solidFill>
                  <a:srgbClr val="0070C0"/>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https://vitas.bm.dk/Start/Index</a:t>
            </a:r>
            <a:endParaRPr lang="da-DK" sz="1200" dirty="0">
              <a:solidFill>
                <a:srgbClr val="0070C0"/>
              </a:solidFill>
              <a:effectLst/>
              <a:ea typeface="Times New Roman" panose="02020603050405020304" pitchFamily="18" charset="0"/>
            </a:endParaRPr>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spTree>
    <p:extLst>
      <p:ext uri="{BB962C8B-B14F-4D97-AF65-F5344CB8AC3E}">
        <p14:creationId xmlns:p14="http://schemas.microsoft.com/office/powerpoint/2010/main" val="3137410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86559"/>
            <a:ext cx="7567691" cy="4236721"/>
          </a:xfrm>
        </p:spPr>
        <p:txBody>
          <a:bodyPr>
            <a:normAutofit/>
          </a:bodyPr>
          <a:lstStyle/>
          <a:p>
            <a:pPr>
              <a:spcBef>
                <a:spcPts val="1125"/>
              </a:spcBef>
              <a:spcAft>
                <a:spcPts val="1125"/>
              </a:spcAft>
            </a:pPr>
            <a:r>
              <a:rPr lang="da-DK" dirty="0">
                <a:solidFill>
                  <a:srgbClr val="002060"/>
                </a:solidFill>
                <a:ea typeface="Times New Roman" panose="02020603050405020304" pitchFamily="18" charset="0"/>
              </a:rPr>
              <a:t>Link til lærepladsen.dk: </a:t>
            </a:r>
            <a:r>
              <a:rPr lang="da-DK" sz="1200" dirty="0">
                <a:solidFill>
                  <a:srgbClr val="0070C0"/>
                </a:solidFill>
                <a:ea typeface="Times New Roman" panose="02020603050405020304" pitchFamily="18" charset="0"/>
                <a:hlinkClick r:id="rId4">
                  <a:extLst>
                    <a:ext uri="{A12FA001-AC4F-418D-AE19-62706E023703}">
                      <ahyp:hlinkClr xmlns:ahyp="http://schemas.microsoft.com/office/drawing/2018/hyperlinkcolor" val="tx"/>
                    </a:ext>
                  </a:extLst>
                </a:hlinkClick>
              </a:rPr>
              <a:t>https://www.laerepladsen.dk/</a:t>
            </a:r>
            <a:endParaRPr lang="da-DK" sz="1200" dirty="0">
              <a:solidFill>
                <a:srgbClr val="0070C0"/>
              </a:solidFill>
              <a:ea typeface="Times New Roman" panose="02020603050405020304" pitchFamily="18" charset="0"/>
            </a:endParaRPr>
          </a:p>
          <a:p>
            <a:pPr>
              <a:spcBef>
                <a:spcPts val="1125"/>
              </a:spcBef>
              <a:spcAft>
                <a:spcPts val="1125"/>
              </a:spcAft>
            </a:pPr>
            <a:endParaRPr lang="da-DK" dirty="0">
              <a:solidFill>
                <a:srgbClr val="002060"/>
              </a:solidFill>
              <a:ea typeface="Times New Roman" panose="02020603050405020304" pitchFamily="18" charset="0"/>
            </a:endParaRPr>
          </a:p>
          <a:p>
            <a:pPr>
              <a:spcBef>
                <a:spcPts val="1125"/>
              </a:spcBef>
              <a:spcAft>
                <a:spcPts val="1125"/>
              </a:spcAft>
            </a:pPr>
            <a:endParaRPr lang="da-DK" dirty="0">
              <a:solidFill>
                <a:schemeClr val="accent6"/>
              </a:solidFill>
              <a:effectLst/>
              <a:ea typeface="Times New Roman" panose="02020603050405020304" pitchFamily="18" charset="0"/>
            </a:endParaRPr>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pic>
        <p:nvPicPr>
          <p:cNvPr id="5" name="Onlinemedier 8" title="Sådan bruger virksomheder Lærepladsen.dk">
            <a:hlinkClick r:id="" action="ppaction://media"/>
            <a:extLst>
              <a:ext uri="{FF2B5EF4-FFF2-40B4-BE49-F238E27FC236}">
                <a16:creationId xmlns:a16="http://schemas.microsoft.com/office/drawing/2014/main" id="{37264602-7CBA-4AE5-B639-CC66F29BD8B2}"/>
              </a:ext>
            </a:extLst>
          </p:cNvPr>
          <p:cNvPicPr>
            <a:picLocks noRot="1" noChangeAspect="1"/>
          </p:cNvPicPr>
          <p:nvPr>
            <a:videoFile r:link="rId1"/>
          </p:nvPr>
        </p:nvPicPr>
        <p:blipFill>
          <a:blip r:embed="rId5"/>
          <a:stretch>
            <a:fillRect/>
          </a:stretch>
        </p:blipFill>
        <p:spPr>
          <a:xfrm>
            <a:off x="3501072" y="2201516"/>
            <a:ext cx="7567691" cy="4272403"/>
          </a:xfrm>
          <a:prstGeom prst="rect">
            <a:avLst/>
          </a:prstGeom>
        </p:spPr>
      </p:pic>
    </p:spTree>
    <p:extLst>
      <p:ext uri="{BB962C8B-B14F-4D97-AF65-F5344CB8AC3E}">
        <p14:creationId xmlns:p14="http://schemas.microsoft.com/office/powerpoint/2010/main" val="421685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D1707A30-38F3-4361-97E8-61761DCF0796}"/>
              </a:ext>
            </a:extLst>
          </p:cNvPr>
          <p:cNvSpPr>
            <a:spLocks noGrp="1"/>
          </p:cNvSpPr>
          <p:nvPr>
            <p:ph idx="1"/>
          </p:nvPr>
        </p:nvSpPr>
        <p:spPr>
          <a:xfrm>
            <a:off x="3251200" y="1666239"/>
            <a:ext cx="7567691" cy="4876801"/>
          </a:xfrm>
        </p:spPr>
        <p:txBody>
          <a:bodyPr>
            <a:normAutofit/>
          </a:bodyPr>
          <a:lstStyle/>
          <a:p>
            <a:pPr>
              <a:spcBef>
                <a:spcPts val="1125"/>
              </a:spcBef>
              <a:spcAft>
                <a:spcPts val="1125"/>
              </a:spcAft>
            </a:pPr>
            <a:r>
              <a:rPr lang="da-DK" b="1" dirty="0">
                <a:solidFill>
                  <a:srgbClr val="333333"/>
                </a:solidFill>
                <a:ea typeface="Times New Roman" panose="02020603050405020304" pitchFamily="18" charset="0"/>
              </a:rPr>
              <a:t>K</a:t>
            </a:r>
            <a:r>
              <a:rPr lang="da-DK" sz="1800" b="1" dirty="0">
                <a:solidFill>
                  <a:srgbClr val="333333"/>
                </a:solidFill>
                <a:effectLst/>
                <a:ea typeface="Times New Roman" panose="02020603050405020304" pitchFamily="18" charset="0"/>
              </a:rPr>
              <a:t>ommunikation mellem virksomhed, lærling og skole</a:t>
            </a:r>
          </a:p>
          <a:p>
            <a:pPr>
              <a:spcBef>
                <a:spcPts val="1125"/>
              </a:spcBef>
              <a:spcAft>
                <a:spcPts val="1125"/>
              </a:spcAft>
            </a:pPr>
            <a:r>
              <a:rPr lang="da-DK" sz="1200" b="1" dirty="0">
                <a:solidFill>
                  <a:srgbClr val="333333"/>
                </a:solidFill>
                <a:ea typeface="Times New Roman" panose="02020603050405020304" pitchFamily="18" charset="0"/>
              </a:rPr>
              <a:t>Ved sygemelding:</a:t>
            </a:r>
          </a:p>
          <a:p>
            <a:pPr lvl="1">
              <a:lnSpc>
                <a:spcPct val="100000"/>
              </a:lnSpc>
              <a:spcBef>
                <a:spcPts val="1125"/>
              </a:spcBef>
              <a:spcAft>
                <a:spcPts val="1125"/>
              </a:spcAft>
            </a:pPr>
            <a:r>
              <a:rPr lang="da-DK" sz="1200" dirty="0"/>
              <a:t>På 2. dagen kontakter skolen/underviser virksomheden</a:t>
            </a:r>
          </a:p>
          <a:p>
            <a:pPr lvl="1">
              <a:lnSpc>
                <a:spcPct val="100000"/>
              </a:lnSpc>
              <a:spcBef>
                <a:spcPts val="1125"/>
              </a:spcBef>
              <a:spcAft>
                <a:spcPts val="1125"/>
              </a:spcAft>
            </a:pPr>
            <a:r>
              <a:rPr lang="da-DK" sz="1200" dirty="0"/>
              <a:t>Er lærlingen syg, så der mistes vitale dele af forløbet, drøftes om forløbet eller dele af forløbet skal gentages</a:t>
            </a:r>
          </a:p>
          <a:p>
            <a:pPr>
              <a:spcBef>
                <a:spcPts val="1125"/>
              </a:spcBef>
              <a:spcAft>
                <a:spcPts val="1125"/>
              </a:spcAft>
            </a:pPr>
            <a:r>
              <a:rPr lang="da-DK" sz="1200" b="1" dirty="0">
                <a:solidFill>
                  <a:srgbClr val="333333"/>
                </a:solidFill>
                <a:effectLst/>
                <a:ea typeface="Times New Roman" panose="02020603050405020304" pitchFamily="18" charset="0"/>
              </a:rPr>
              <a:t>Ved ferie:</a:t>
            </a:r>
          </a:p>
          <a:p>
            <a:pPr lvl="1">
              <a:spcBef>
                <a:spcPts val="1125"/>
              </a:spcBef>
              <a:spcAft>
                <a:spcPts val="1125"/>
              </a:spcAft>
            </a:pPr>
            <a:r>
              <a:rPr lang="da-DK" sz="1200" dirty="0">
                <a:solidFill>
                  <a:srgbClr val="333333"/>
                </a:solidFill>
                <a:ea typeface="Times New Roman" panose="02020603050405020304" pitchFamily="18" charset="0"/>
              </a:rPr>
              <a:t>Som udgangspunkt, kan lærlingen ikke holde ferie i perioder med skoleophold</a:t>
            </a:r>
            <a:endParaRPr lang="da-DK" sz="1200" dirty="0">
              <a:solidFill>
                <a:srgbClr val="333333"/>
              </a:solidFill>
              <a:effectLst/>
              <a:ea typeface="Times New Roman" panose="02020603050405020304" pitchFamily="18" charset="0"/>
            </a:endParaRPr>
          </a:p>
          <a:p>
            <a:pPr>
              <a:spcBef>
                <a:spcPts val="1125"/>
              </a:spcBef>
              <a:spcAft>
                <a:spcPts val="1125"/>
              </a:spcAft>
            </a:pPr>
            <a:r>
              <a:rPr lang="da-DK" sz="1200" b="1" dirty="0">
                <a:solidFill>
                  <a:srgbClr val="333333"/>
                </a:solidFill>
                <a:ea typeface="Times New Roman" panose="02020603050405020304" pitchFamily="18" charset="0"/>
              </a:rPr>
              <a:t>Mesterdage:</a:t>
            </a:r>
          </a:p>
          <a:p>
            <a:pPr lvl="1">
              <a:spcBef>
                <a:spcPts val="1125"/>
              </a:spcBef>
              <a:spcAft>
                <a:spcPts val="1125"/>
              </a:spcAft>
            </a:pPr>
            <a:r>
              <a:rPr lang="da-DK" sz="1200" dirty="0">
                <a:solidFill>
                  <a:srgbClr val="333333"/>
                </a:solidFill>
                <a:ea typeface="Times New Roman" panose="02020603050405020304" pitchFamily="18" charset="0"/>
              </a:rPr>
              <a:t>Indkaldes til i E-Boks, da det er skolen officielle kommunikationsvej jf. GDPR.</a:t>
            </a:r>
          </a:p>
          <a:p>
            <a:pPr lvl="1">
              <a:spcBef>
                <a:spcPts val="1125"/>
              </a:spcBef>
              <a:spcAft>
                <a:spcPts val="1125"/>
              </a:spcAft>
            </a:pPr>
            <a:r>
              <a:rPr lang="da-DK" sz="1200" dirty="0">
                <a:solidFill>
                  <a:srgbClr val="333333"/>
                </a:solidFill>
                <a:ea typeface="Times New Roman" panose="02020603050405020304" pitchFamily="18" charset="0"/>
              </a:rPr>
              <a:t>Der kan på mesterdagene aftales samtale med kontaktlæreren vedr. lærlingen</a:t>
            </a:r>
          </a:p>
          <a:p>
            <a:pPr>
              <a:spcBef>
                <a:spcPts val="1125"/>
              </a:spcBef>
              <a:spcAft>
                <a:spcPts val="1125"/>
              </a:spcAft>
            </a:pPr>
            <a:r>
              <a:rPr lang="da-DK" sz="1200" b="1" dirty="0">
                <a:solidFill>
                  <a:srgbClr val="333333"/>
                </a:solidFill>
                <a:effectLst/>
                <a:ea typeface="Times New Roman" panose="02020603050405020304" pitchFamily="18" charset="0"/>
              </a:rPr>
              <a:t>Gruppearbejde: </a:t>
            </a:r>
            <a:r>
              <a:rPr lang="da-DK" sz="1200" dirty="0">
                <a:solidFill>
                  <a:srgbClr val="333333"/>
                </a:solidFill>
                <a:ea typeface="Times New Roman" panose="02020603050405020304" pitchFamily="18" charset="0"/>
              </a:rPr>
              <a:t>(1</a:t>
            </a:r>
            <a:r>
              <a:rPr lang="da-DK" sz="1200" dirty="0">
                <a:solidFill>
                  <a:srgbClr val="333333"/>
                </a:solidFill>
                <a:effectLst/>
                <a:ea typeface="Times New Roman" panose="02020603050405020304" pitchFamily="18" charset="0"/>
              </a:rPr>
              <a:t>0 minutter gruppearbejde + 10 minutter opsamling)</a:t>
            </a:r>
          </a:p>
          <a:p>
            <a:pPr lvl="1">
              <a:spcBef>
                <a:spcPts val="1125"/>
              </a:spcBef>
              <a:spcAft>
                <a:spcPts val="1125"/>
              </a:spcAft>
            </a:pPr>
            <a:r>
              <a:rPr lang="da-DK" sz="1200" i="1" dirty="0">
                <a:solidFill>
                  <a:srgbClr val="333333"/>
                </a:solidFill>
                <a:ea typeface="Times New Roman" panose="02020603050405020304" pitchFamily="18" charset="0"/>
              </a:rPr>
              <a:t>”Hvordan kunne I som virksomhed godt tænke jer mere eller anden kommunikation med skolen?”</a:t>
            </a:r>
            <a:endParaRPr lang="da-DK" sz="1200" i="1" dirty="0">
              <a:effectLst/>
              <a:ea typeface="Times New Roman" panose="02020603050405020304" pitchFamily="18" charset="0"/>
            </a:endParaRPr>
          </a:p>
        </p:txBody>
      </p:sp>
      <p:sp>
        <p:nvSpPr>
          <p:cNvPr id="3" name="Titel 2">
            <a:extLst>
              <a:ext uri="{FF2B5EF4-FFF2-40B4-BE49-F238E27FC236}">
                <a16:creationId xmlns:a16="http://schemas.microsoft.com/office/drawing/2014/main" id="{86D6A787-F464-4B55-8988-4520A9BA2FDA}"/>
              </a:ext>
            </a:extLst>
          </p:cNvPr>
          <p:cNvSpPr>
            <a:spLocks noGrp="1"/>
          </p:cNvSpPr>
          <p:nvPr>
            <p:ph type="title"/>
          </p:nvPr>
        </p:nvSpPr>
        <p:spPr>
          <a:xfrm>
            <a:off x="3251200" y="450850"/>
            <a:ext cx="7197725" cy="829310"/>
          </a:xfrm>
        </p:spPr>
        <p:txBody>
          <a:bodyPr>
            <a:normAutofit fontScale="90000"/>
          </a:bodyPr>
          <a:lstStyle/>
          <a:p>
            <a:r>
              <a:rPr lang="da-DK" dirty="0"/>
              <a:t>Samarbejde mellem skole, LUU og virksomhed</a:t>
            </a:r>
          </a:p>
        </p:txBody>
      </p:sp>
      <p:pic>
        <p:nvPicPr>
          <p:cNvPr id="7" name="Billede 6">
            <a:extLst>
              <a:ext uri="{FF2B5EF4-FFF2-40B4-BE49-F238E27FC236}">
                <a16:creationId xmlns:a16="http://schemas.microsoft.com/office/drawing/2014/main" id="{2BEEE575-5FB5-4344-BEDB-0DDB06FEB71D}"/>
              </a:ext>
            </a:extLst>
          </p:cNvPr>
          <p:cNvPicPr>
            <a:picLocks noChangeAspect="1"/>
          </p:cNvPicPr>
          <p:nvPr/>
        </p:nvPicPr>
        <p:blipFill>
          <a:blip r:embed="rId3"/>
          <a:stretch>
            <a:fillRect/>
          </a:stretch>
        </p:blipFill>
        <p:spPr>
          <a:xfrm>
            <a:off x="9943934" y="5336345"/>
            <a:ext cx="2115986" cy="1521655"/>
          </a:xfrm>
          <a:prstGeom prst="rect">
            <a:avLst/>
          </a:prstGeom>
        </p:spPr>
      </p:pic>
    </p:spTree>
    <p:extLst>
      <p:ext uri="{BB962C8B-B14F-4D97-AF65-F5344CB8AC3E}">
        <p14:creationId xmlns:p14="http://schemas.microsoft.com/office/powerpoint/2010/main" val="3448846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65B2A26-830B-4C6D-81E2-AB65F9031FD2}"/>
              </a:ext>
            </a:extLst>
          </p:cNvPr>
          <p:cNvSpPr>
            <a:spLocks noGrp="1"/>
          </p:cNvSpPr>
          <p:nvPr>
            <p:ph idx="1"/>
          </p:nvPr>
        </p:nvSpPr>
        <p:spPr>
          <a:xfrm>
            <a:off x="3251200" y="1473199"/>
            <a:ext cx="8554720" cy="4692651"/>
          </a:xfrm>
        </p:spPr>
        <p:txBody>
          <a:bodyPr>
            <a:normAutofit/>
          </a:bodyPr>
          <a:lstStyle/>
          <a:p>
            <a:r>
              <a:rPr lang="da-DK" b="1" dirty="0">
                <a:cs typeface="Times New Roman" panose="02020603050405020304" pitchFamily="18" charset="0"/>
              </a:rPr>
              <a:t>Om SPS</a:t>
            </a:r>
            <a:r>
              <a:rPr lang="da-DK" dirty="0">
                <a:cs typeface="Times New Roman" panose="02020603050405020304" pitchFamily="18" charset="0"/>
              </a:rPr>
              <a:t> - </a:t>
            </a:r>
            <a:r>
              <a:rPr lang="da-DK" b="1" dirty="0"/>
              <a:t>S</a:t>
            </a:r>
            <a:r>
              <a:rPr lang="da-DK" dirty="0"/>
              <a:t>pecial </a:t>
            </a:r>
            <a:r>
              <a:rPr lang="da-DK" b="1" dirty="0"/>
              <a:t>P</a:t>
            </a:r>
            <a:r>
              <a:rPr lang="da-DK" dirty="0"/>
              <a:t>ædagogisk </a:t>
            </a:r>
            <a:r>
              <a:rPr lang="da-DK" b="1" dirty="0"/>
              <a:t>S</a:t>
            </a:r>
            <a:r>
              <a:rPr lang="da-DK" dirty="0"/>
              <a:t>tøtte: </a:t>
            </a:r>
          </a:p>
          <a:p>
            <a:endParaRPr lang="da-DK" dirty="0"/>
          </a:p>
          <a:p>
            <a:r>
              <a:rPr lang="da-DK" sz="1200" dirty="0">
                <a:cs typeface="Times New Roman" panose="02020603050405020304" pitchFamily="18" charset="0"/>
              </a:rPr>
              <a:t>SPS står for specialpædagogisk støtte. Det er støtte, der i uddannelsessystemet ydes til elever med funktionsnedsættelser for at sikre, at de kan uddanne sig på lige fod med andre elever. </a:t>
            </a:r>
          </a:p>
          <a:p>
            <a:endParaRPr lang="da-DK" sz="1200" dirty="0">
              <a:cs typeface="Times New Roman" panose="02020603050405020304" pitchFamily="18" charset="0"/>
            </a:endParaRPr>
          </a:p>
          <a:p>
            <a:r>
              <a:rPr lang="da-DK" sz="1200" dirty="0">
                <a:cs typeface="Times New Roman" panose="02020603050405020304" pitchFamily="18" charset="0"/>
              </a:rPr>
              <a:t>SDE søger støtte hos STUK (Styrelsen for Undervisning og Kvalitet), og det er også STUK, som yder refusion for afholdte timer mv.</a:t>
            </a:r>
          </a:p>
          <a:p>
            <a:endParaRPr lang="da-DK" sz="1200" dirty="0">
              <a:cs typeface="Times New Roman" panose="02020603050405020304" pitchFamily="18" charset="0"/>
            </a:endParaRPr>
          </a:p>
          <a:p>
            <a:r>
              <a:rPr lang="da-DK" sz="1200" dirty="0">
                <a:cs typeface="Times New Roman" panose="02020603050405020304" pitchFamily="18" charset="0"/>
              </a:rPr>
              <a:t>Funktionsnedsættelser der berettiger til SPS:</a:t>
            </a:r>
          </a:p>
          <a:p>
            <a:endParaRPr lang="da-DK" sz="1200" dirty="0">
              <a:cs typeface="Times New Roman" panose="02020603050405020304" pitchFamily="18" charset="0"/>
            </a:endParaRPr>
          </a:p>
          <a:p>
            <a:pPr lvl="1"/>
            <a:r>
              <a:rPr lang="da-DK" sz="1200" dirty="0">
                <a:cs typeface="Times New Roman" panose="02020603050405020304" pitchFamily="18" charset="0"/>
              </a:rPr>
              <a:t>Ordblindhed</a:t>
            </a:r>
          </a:p>
          <a:p>
            <a:pPr lvl="1"/>
            <a:endParaRPr lang="da-DK" sz="1200" dirty="0">
              <a:cs typeface="Times New Roman" panose="02020603050405020304" pitchFamily="18" charset="0"/>
            </a:endParaRPr>
          </a:p>
          <a:p>
            <a:pPr lvl="1"/>
            <a:r>
              <a:rPr lang="da-DK" sz="1200" dirty="0">
                <a:cs typeface="Times New Roman" panose="02020603050405020304" pitchFamily="18" charset="0"/>
              </a:rPr>
              <a:t>Talblindhed</a:t>
            </a:r>
          </a:p>
          <a:p>
            <a:pPr lvl="1"/>
            <a:endParaRPr lang="da-DK" sz="1200" dirty="0">
              <a:cs typeface="Times New Roman" panose="02020603050405020304" pitchFamily="18" charset="0"/>
            </a:endParaRPr>
          </a:p>
          <a:p>
            <a:pPr lvl="1"/>
            <a:r>
              <a:rPr lang="da-DK" sz="1200" dirty="0">
                <a:cs typeface="Times New Roman" panose="02020603050405020304" pitchFamily="18" charset="0"/>
              </a:rPr>
              <a:t>Høre- eller synshandicap</a:t>
            </a:r>
          </a:p>
          <a:p>
            <a:pPr lvl="1"/>
            <a:endParaRPr lang="da-DK" sz="1200" dirty="0">
              <a:cs typeface="Times New Roman" panose="02020603050405020304" pitchFamily="18" charset="0"/>
            </a:endParaRPr>
          </a:p>
          <a:p>
            <a:pPr lvl="1"/>
            <a:r>
              <a:rPr lang="da-DK" sz="1200" dirty="0">
                <a:cs typeface="Times New Roman" panose="02020603050405020304" pitchFamily="18" charset="0"/>
              </a:rPr>
              <a:t>Psykiske lidelser</a:t>
            </a:r>
          </a:p>
          <a:p>
            <a:pPr lvl="1"/>
            <a:endParaRPr lang="da-DK" sz="1200" dirty="0">
              <a:cs typeface="Times New Roman" panose="02020603050405020304" pitchFamily="18" charset="0"/>
            </a:endParaRPr>
          </a:p>
          <a:p>
            <a:pPr lvl="2"/>
            <a:r>
              <a:rPr lang="da-DK" sz="1200" dirty="0">
                <a:cs typeface="Times New Roman" panose="02020603050405020304" pitchFamily="18" charset="0"/>
              </a:rPr>
              <a:t>Opmærksomhedsforstyrrelser (ADHD, ADD)</a:t>
            </a:r>
          </a:p>
          <a:p>
            <a:pPr lvl="2"/>
            <a:r>
              <a:rPr lang="da-DK" sz="1200" dirty="0">
                <a:cs typeface="Times New Roman" panose="02020603050405020304" pitchFamily="18" charset="0"/>
              </a:rPr>
              <a:t>Autismespektret</a:t>
            </a:r>
          </a:p>
          <a:p>
            <a:pPr lvl="2"/>
            <a:r>
              <a:rPr lang="da-DK" sz="1200" dirty="0">
                <a:cs typeface="Times New Roman" panose="02020603050405020304" pitchFamily="18" charset="0"/>
              </a:rPr>
              <a:t>Angst, depression, PTSD</a:t>
            </a:r>
          </a:p>
          <a:p>
            <a:pPr lvl="2"/>
            <a:endParaRPr lang="da-DK" sz="1200" dirty="0">
              <a:cs typeface="Times New Roman" panose="02020603050405020304" pitchFamily="18" charset="0"/>
            </a:endParaRPr>
          </a:p>
          <a:p>
            <a:pPr lvl="1"/>
            <a:r>
              <a:rPr lang="da-DK" sz="1200" dirty="0">
                <a:cs typeface="Times New Roman" panose="02020603050405020304" pitchFamily="18" charset="0"/>
              </a:rPr>
              <a:t>Fysiske lidelser</a:t>
            </a:r>
          </a:p>
          <a:p>
            <a:pPr marL="0" indent="0">
              <a:buNone/>
            </a:pPr>
            <a:endParaRPr lang="da-DK" sz="1200" dirty="0">
              <a:cs typeface="Times New Roman" panose="02020603050405020304" pitchFamily="18" charset="0"/>
            </a:endParaRPr>
          </a:p>
          <a:p>
            <a:r>
              <a:rPr lang="da-DK" sz="1200" dirty="0">
                <a:cs typeface="Times New Roman" panose="02020603050405020304" pitchFamily="18" charset="0"/>
              </a:rPr>
              <a:t>Læs mere om SPS overordnet:</a:t>
            </a:r>
            <a:r>
              <a:rPr lang="da-DK" sz="1200" u="sng" dirty="0">
                <a:solidFill>
                  <a:srgbClr val="58595B"/>
                </a:solidFill>
                <a:cs typeface="Times New Roman" panose="02020603050405020304" pitchFamily="18" charset="0"/>
                <a:hlinkClick r:id="rId3">
                  <a:extLst>
                    <a:ext uri="{A12FA001-AC4F-418D-AE19-62706E023703}">
                      <ahyp:hlinkClr xmlns:ahyp="http://schemas.microsoft.com/office/drawing/2018/hyperlinkcolor" val="tx"/>
                    </a:ext>
                  </a:extLst>
                </a:hlinkClick>
              </a:rPr>
              <a:t> </a:t>
            </a:r>
            <a:r>
              <a:rPr lang="da-DK" sz="1200" u="sng" dirty="0">
                <a:solidFill>
                  <a:srgbClr val="0070C0"/>
                </a:solidFill>
                <a:cs typeface="Times New Roman" panose="02020603050405020304" pitchFamily="18" charset="0"/>
                <a:hlinkClick r:id="rId3">
                  <a:extLst>
                    <a:ext uri="{A12FA001-AC4F-418D-AE19-62706E023703}">
                      <ahyp:hlinkClr xmlns:ahyp="http://schemas.microsoft.com/office/drawing/2018/hyperlinkcolor" val="tx"/>
                    </a:ext>
                  </a:extLst>
                </a:hlinkClick>
              </a:rPr>
              <a:t>https://www.spsu.dk/</a:t>
            </a:r>
            <a:r>
              <a:rPr lang="da-DK" sz="1200" dirty="0">
                <a:solidFill>
                  <a:srgbClr val="0070C0"/>
                </a:solidFill>
                <a:cs typeface="Times New Roman" panose="02020603050405020304" pitchFamily="18" charset="0"/>
              </a:rPr>
              <a:t> </a:t>
            </a:r>
          </a:p>
          <a:p>
            <a:endParaRPr lang="da-DK" dirty="0"/>
          </a:p>
        </p:txBody>
      </p:sp>
      <p:sp>
        <p:nvSpPr>
          <p:cNvPr id="4" name="Title 3">
            <a:extLst>
              <a:ext uri="{FF2B5EF4-FFF2-40B4-BE49-F238E27FC236}">
                <a16:creationId xmlns:a16="http://schemas.microsoft.com/office/drawing/2014/main" id="{FD9AA933-F135-4241-8F36-CB006C9C79F1}"/>
              </a:ext>
            </a:extLst>
          </p:cNvPr>
          <p:cNvSpPr>
            <a:spLocks noGrp="1"/>
          </p:cNvSpPr>
          <p:nvPr>
            <p:ph type="title"/>
          </p:nvPr>
        </p:nvSpPr>
        <p:spPr>
          <a:xfrm>
            <a:off x="3251200" y="450850"/>
            <a:ext cx="7197725" cy="453390"/>
          </a:xfrm>
        </p:spPr>
        <p:txBody>
          <a:bodyPr>
            <a:normAutofit fontScale="90000"/>
          </a:bodyPr>
          <a:lstStyle/>
          <a:p>
            <a:r>
              <a:rPr lang="da-DK" dirty="0"/>
              <a:t>Muligheder for SPS</a:t>
            </a:r>
          </a:p>
        </p:txBody>
      </p:sp>
    </p:spTree>
    <p:extLst>
      <p:ext uri="{BB962C8B-B14F-4D97-AF65-F5344CB8AC3E}">
        <p14:creationId xmlns:p14="http://schemas.microsoft.com/office/powerpoint/2010/main" val="2684396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64C08903-9BE9-4E7B-824B-212765DAFF95}"/>
              </a:ext>
            </a:extLst>
          </p:cNvPr>
          <p:cNvPicPr>
            <a:picLocks noChangeAspect="1"/>
          </p:cNvPicPr>
          <p:nvPr/>
        </p:nvPicPr>
        <p:blipFill>
          <a:blip r:embed="rId3"/>
          <a:stretch>
            <a:fillRect/>
          </a:stretch>
        </p:blipFill>
        <p:spPr>
          <a:xfrm>
            <a:off x="6531906" y="4866072"/>
            <a:ext cx="2042597" cy="1560129"/>
          </a:xfrm>
          <a:prstGeom prst="rect">
            <a:avLst/>
          </a:prstGeom>
        </p:spPr>
      </p:pic>
      <p:sp>
        <p:nvSpPr>
          <p:cNvPr id="5" name="Content Placeholder 4">
            <a:extLst>
              <a:ext uri="{FF2B5EF4-FFF2-40B4-BE49-F238E27FC236}">
                <a16:creationId xmlns:a16="http://schemas.microsoft.com/office/drawing/2014/main" id="{165B2A26-830B-4C6D-81E2-AB65F9031FD2}"/>
              </a:ext>
            </a:extLst>
          </p:cNvPr>
          <p:cNvSpPr>
            <a:spLocks noGrp="1"/>
          </p:cNvSpPr>
          <p:nvPr>
            <p:ph idx="1"/>
          </p:nvPr>
        </p:nvSpPr>
        <p:spPr/>
        <p:txBody>
          <a:bodyPr/>
          <a:lstStyle/>
          <a:p>
            <a:r>
              <a:rPr lang="da-DK" b="1" dirty="0"/>
              <a:t>S</a:t>
            </a:r>
            <a:r>
              <a:rPr lang="da-DK" dirty="0"/>
              <a:t>pecial </a:t>
            </a:r>
            <a:r>
              <a:rPr lang="da-DK" b="1" dirty="0"/>
              <a:t>P</a:t>
            </a:r>
            <a:r>
              <a:rPr lang="da-DK" dirty="0"/>
              <a:t>ædagogisk </a:t>
            </a:r>
            <a:r>
              <a:rPr lang="da-DK" b="1" dirty="0"/>
              <a:t>S</a:t>
            </a:r>
            <a:r>
              <a:rPr lang="da-DK" dirty="0"/>
              <a:t>tøtte: </a:t>
            </a:r>
          </a:p>
          <a:p>
            <a:endParaRPr lang="da-DK" sz="1200" dirty="0"/>
          </a:p>
          <a:p>
            <a:r>
              <a:rPr lang="da-DK" sz="1200" dirty="0"/>
              <a:t>Link til video om SPS: </a:t>
            </a:r>
          </a:p>
          <a:p>
            <a:endParaRPr lang="da-DK" sz="1200" dirty="0">
              <a:solidFill>
                <a:srgbClr val="0070C0"/>
              </a:solidFill>
              <a:hlinkClick r:id="rId4">
                <a:extLst>
                  <a:ext uri="{A12FA001-AC4F-418D-AE19-62706E023703}">
                    <ahyp:hlinkClr xmlns:ahyp="http://schemas.microsoft.com/office/drawing/2018/hyperlinkcolor" val="tx"/>
                  </a:ext>
                </a:extLst>
              </a:hlinkClick>
            </a:endParaRPr>
          </a:p>
          <a:p>
            <a:pPr lvl="1"/>
            <a:r>
              <a:rPr lang="da-DK" sz="1200" dirty="0">
                <a:solidFill>
                  <a:srgbClr val="0070C0"/>
                </a:solidFill>
                <a:hlinkClick r:id="rId4">
                  <a:extLst>
                    <a:ext uri="{A12FA001-AC4F-418D-AE19-62706E023703}">
                      <ahyp:hlinkClr xmlns:ahyp="http://schemas.microsoft.com/office/drawing/2018/hyperlinkcolor" val="tx"/>
                    </a:ext>
                  </a:extLst>
                </a:hlinkClick>
              </a:rPr>
              <a:t>https://www.spsu.dk/viden-om/film-om-sps/video-om--hvordan-elever-og-studerende-soeger-om-sps</a:t>
            </a:r>
            <a:endParaRPr lang="da-DK" sz="1200" dirty="0">
              <a:solidFill>
                <a:srgbClr val="0070C0"/>
              </a:solidFill>
            </a:endParaRPr>
          </a:p>
          <a:p>
            <a:pPr lvl="1"/>
            <a:endParaRPr lang="da-DK" dirty="0"/>
          </a:p>
          <a:p>
            <a:r>
              <a:rPr lang="da-DK" sz="1200" dirty="0"/>
              <a:t>Link til video om ordblinde:</a:t>
            </a:r>
          </a:p>
          <a:p>
            <a:endParaRPr lang="da-DK" sz="1200" u="sng" dirty="0">
              <a:solidFill>
                <a:srgbClr val="0070C0"/>
              </a:solidFill>
              <a:effectLst/>
              <a:latin typeface="Calibri" panose="020F0502020204030204" pitchFamily="34" charset="0"/>
              <a:ea typeface="Calibri" panose="020F0502020204030204" pitchFamily="34" charset="0"/>
              <a:hlinkClick r:id="rId5">
                <a:extLst>
                  <a:ext uri="{A12FA001-AC4F-418D-AE19-62706E023703}">
                    <ahyp:hlinkClr xmlns:ahyp="http://schemas.microsoft.com/office/drawing/2018/hyperlinkcolor" val="tx"/>
                  </a:ext>
                </a:extLst>
              </a:hlinkClick>
            </a:endParaRPr>
          </a:p>
          <a:p>
            <a:pPr lvl="1"/>
            <a:r>
              <a:rPr lang="da-DK" sz="1200" u="sng" dirty="0">
                <a:solidFill>
                  <a:srgbClr val="0070C0"/>
                </a:solidFill>
                <a:effectLst/>
                <a:latin typeface="Calibri" panose="020F0502020204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https://ordlab.dk/video/gode-raad-til-mestre-der-har-ordblinde-laerlinge/</a:t>
            </a:r>
            <a:endParaRPr lang="da-DK" sz="1200" u="sng" dirty="0">
              <a:solidFill>
                <a:srgbClr val="0070C0"/>
              </a:solidFill>
              <a:effectLst/>
              <a:latin typeface="Calibri" panose="020F0502020204030204" pitchFamily="34" charset="0"/>
              <a:ea typeface="Calibri" panose="020F0502020204030204" pitchFamily="34" charset="0"/>
            </a:endParaRPr>
          </a:p>
          <a:p>
            <a:pPr marL="457200" lvl="1" indent="0">
              <a:buNone/>
            </a:pPr>
            <a:endParaRPr lang="da-DK" sz="1200" dirty="0">
              <a:solidFill>
                <a:srgbClr val="0070C0"/>
              </a:solidFill>
              <a:latin typeface="Calibri" panose="020F0502020204030204" pitchFamily="34" charset="0"/>
              <a:ea typeface="Calibri" panose="020F0502020204030204" pitchFamily="34" charset="0"/>
            </a:endParaRPr>
          </a:p>
          <a:p>
            <a:pPr marL="457200" lvl="1" indent="0">
              <a:buNone/>
            </a:pPr>
            <a:r>
              <a:rPr lang="da-DK" sz="1200" dirty="0">
                <a:solidFill>
                  <a:schemeClr val="accent6"/>
                </a:solidFill>
                <a:effectLst/>
                <a:latin typeface="Calibri" panose="020F0502020204030204" pitchFamily="34" charset="0"/>
                <a:ea typeface="Calibri" panose="020F0502020204030204" pitchFamily="34" charset="0"/>
              </a:rPr>
              <a:t>Note: Der skal bruges Mit ID for at logge på siden.</a:t>
            </a:r>
          </a:p>
          <a:p>
            <a:endParaRPr lang="da-DK" sz="1200" dirty="0"/>
          </a:p>
          <a:p>
            <a:endParaRPr lang="da-DK" sz="1200" dirty="0"/>
          </a:p>
          <a:p>
            <a:r>
              <a:rPr lang="da-DK" sz="1200" dirty="0"/>
              <a:t>Gruppearbejde: </a:t>
            </a:r>
          </a:p>
          <a:p>
            <a:endParaRPr lang="da-DK" sz="1200" dirty="0"/>
          </a:p>
          <a:p>
            <a:pPr lvl="1"/>
            <a:r>
              <a:rPr lang="da-DK" sz="1200" dirty="0"/>
              <a:t>Er der nogle af jer som har erfaringer med udfordringer eller succesoplevelser som I vil fortælle om?</a:t>
            </a:r>
          </a:p>
        </p:txBody>
      </p:sp>
      <p:sp>
        <p:nvSpPr>
          <p:cNvPr id="4" name="Title 3">
            <a:extLst>
              <a:ext uri="{FF2B5EF4-FFF2-40B4-BE49-F238E27FC236}">
                <a16:creationId xmlns:a16="http://schemas.microsoft.com/office/drawing/2014/main" id="{FD9AA933-F135-4241-8F36-CB006C9C79F1}"/>
              </a:ext>
            </a:extLst>
          </p:cNvPr>
          <p:cNvSpPr>
            <a:spLocks noGrp="1"/>
          </p:cNvSpPr>
          <p:nvPr>
            <p:ph type="title"/>
          </p:nvPr>
        </p:nvSpPr>
        <p:spPr/>
        <p:txBody>
          <a:bodyPr/>
          <a:lstStyle/>
          <a:p>
            <a:r>
              <a:rPr lang="da-DK" dirty="0"/>
              <a:t>Muligheder for SPS</a:t>
            </a:r>
          </a:p>
        </p:txBody>
      </p:sp>
    </p:spTree>
    <p:extLst>
      <p:ext uri="{BB962C8B-B14F-4D97-AF65-F5344CB8AC3E}">
        <p14:creationId xmlns:p14="http://schemas.microsoft.com/office/powerpoint/2010/main" val="2253828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65B2A26-830B-4C6D-81E2-AB65F9031FD2}"/>
              </a:ext>
            </a:extLst>
          </p:cNvPr>
          <p:cNvSpPr>
            <a:spLocks noGrp="1"/>
          </p:cNvSpPr>
          <p:nvPr>
            <p:ph idx="1"/>
          </p:nvPr>
        </p:nvSpPr>
        <p:spPr>
          <a:xfrm>
            <a:off x="3251200" y="1412239"/>
            <a:ext cx="7567691" cy="5303521"/>
          </a:xfrm>
        </p:spPr>
        <p:txBody>
          <a:bodyPr>
            <a:normAutofit fontScale="47500" lnSpcReduction="20000"/>
          </a:bodyPr>
          <a:lstStyle/>
          <a:p>
            <a:r>
              <a:rPr lang="da-DK" sz="3800" b="1" dirty="0"/>
              <a:t>S</a:t>
            </a:r>
            <a:r>
              <a:rPr lang="da-DK" sz="3800" dirty="0"/>
              <a:t>pecial </a:t>
            </a:r>
            <a:r>
              <a:rPr lang="da-DK" sz="3800" b="1" dirty="0"/>
              <a:t>P</a:t>
            </a:r>
            <a:r>
              <a:rPr lang="da-DK" sz="3800" dirty="0"/>
              <a:t>ædagogisk </a:t>
            </a:r>
            <a:r>
              <a:rPr lang="da-DK" sz="3800" b="1" dirty="0"/>
              <a:t>S</a:t>
            </a:r>
            <a:r>
              <a:rPr lang="da-DK" sz="3800" dirty="0"/>
              <a:t>tøtte kan tages med ud </a:t>
            </a:r>
            <a:r>
              <a:rPr lang="da-DK" sz="3800" u="sng" dirty="0"/>
              <a:t>i virksomheden</a:t>
            </a:r>
            <a:r>
              <a:rPr lang="da-DK" sz="3800" dirty="0"/>
              <a:t>:</a:t>
            </a:r>
          </a:p>
          <a:p>
            <a:endParaRPr lang="da-DK" sz="3800" dirty="0"/>
          </a:p>
          <a:p>
            <a:endParaRPr lang="da-DK" sz="1900" dirty="0"/>
          </a:p>
          <a:p>
            <a:r>
              <a:rPr lang="da-DK" sz="2500" b="1" dirty="0"/>
              <a:t>Information til mester om studiestøtte på lærepladsen / praktikpladsen</a:t>
            </a:r>
          </a:p>
          <a:p>
            <a:endParaRPr lang="da-DK" sz="2500" dirty="0"/>
          </a:p>
          <a:p>
            <a:pPr lvl="1"/>
            <a:r>
              <a:rPr lang="da-DK" sz="2500" dirty="0"/>
              <a:t>Elever på Syddansk Erhvervsskole, der modtager studiestøtte, kan få bevilget støtte, når de er på deres læreplads eller praktikplads. De kan både få studiestøtte fra den studiestøttementor, de allerede har på skolen, og de kan få tilknyttet en mentor på lærepladsen. Det vil typisk være mester eller en svend, som fungerer som mentor. Timetallet søges via Syddansk Erhvervsskole, der står for det administrative arbejde i forbindelse med støttetimerne. Timer brugt af lærepladsen på studiestøtte faktureres til Syddansk Erhvervsskole efter nedenstående model. </a:t>
            </a:r>
          </a:p>
          <a:p>
            <a:endParaRPr lang="da-DK" sz="2500" dirty="0"/>
          </a:p>
          <a:p>
            <a:r>
              <a:rPr lang="da-DK" sz="2500" b="1" dirty="0"/>
              <a:t>Formålet med studiestøtten til en lærling eller praktikant er: </a:t>
            </a:r>
          </a:p>
          <a:p>
            <a:endParaRPr lang="da-DK" sz="2500" dirty="0"/>
          </a:p>
          <a:p>
            <a:pPr lvl="1"/>
            <a:r>
              <a:rPr lang="da-DK" sz="2500" dirty="0"/>
              <a:t>At støtte lærlingen i forhold til planlægning, struktur og overblik i opgaveløsningen</a:t>
            </a:r>
          </a:p>
          <a:p>
            <a:pPr lvl="1"/>
            <a:r>
              <a:rPr lang="da-DK" sz="2500" dirty="0"/>
              <a:t>Yde støtte til en grundigere eller tydeligere introduktion til opgaver</a:t>
            </a:r>
          </a:p>
          <a:p>
            <a:pPr lvl="1"/>
            <a:r>
              <a:rPr lang="da-DK" sz="2500" dirty="0"/>
              <a:t>Støtte lærlingen til igangsættelse af opgaver</a:t>
            </a:r>
          </a:p>
          <a:p>
            <a:pPr lvl="1"/>
            <a:r>
              <a:rPr lang="da-DK" sz="2500" dirty="0"/>
              <a:t>Yde støtte i form af tydelig og kontinuerlig opfølgning på opgaveløsningen</a:t>
            </a:r>
          </a:p>
          <a:p>
            <a:pPr lvl="1"/>
            <a:r>
              <a:rPr lang="da-DK" sz="2500" dirty="0"/>
              <a:t>Afholde individuelle samtaler i forhold til sociale omgangsformer (hvis relevant)</a:t>
            </a:r>
          </a:p>
          <a:p>
            <a:pPr lvl="1"/>
            <a:r>
              <a:rPr lang="da-DK" sz="2500" dirty="0"/>
              <a:t>Aftale individuelle samtaler omkring krav og forventningsafstemning i opgaveløsningen med henblik på at undgå misforståelser (hvis relevant)</a:t>
            </a:r>
          </a:p>
          <a:p>
            <a:endParaRPr lang="da-DK" sz="2500" dirty="0"/>
          </a:p>
          <a:p>
            <a:r>
              <a:rPr lang="da-DK" sz="2500" dirty="0"/>
              <a:t>I skal ved udgangen af måneden sende en elektronisk faktura til EAN: 5798000553736, som skal være </a:t>
            </a:r>
            <a:r>
              <a:rPr lang="da-DK" sz="2500" dirty="0" err="1"/>
              <a:t>att</a:t>
            </a:r>
            <a:r>
              <a:rPr lang="da-DK" sz="2500" dirty="0"/>
              <a:t>: uddannelsessekretær Betina S. Andersen.</a:t>
            </a:r>
          </a:p>
          <a:p>
            <a:endParaRPr lang="da-DK" sz="2500" dirty="0"/>
          </a:p>
          <a:p>
            <a:r>
              <a:rPr lang="da-DK" sz="2500" b="1" dirty="0"/>
              <a:t>På selve fakturaen skal følgende fremgå:</a:t>
            </a:r>
          </a:p>
          <a:p>
            <a:endParaRPr lang="da-DK" sz="2500" dirty="0"/>
          </a:p>
          <a:p>
            <a:pPr lvl="1"/>
            <a:r>
              <a:rPr lang="da-DK" sz="2500" dirty="0"/>
              <a:t>Køber: Syddansk Erhvervsskole, </a:t>
            </a:r>
            <a:r>
              <a:rPr lang="da-DK" sz="2500" dirty="0" err="1"/>
              <a:t>Risingsvej</a:t>
            </a:r>
            <a:r>
              <a:rPr lang="da-DK" sz="2500" dirty="0"/>
              <a:t> 60, 5000 Odense C</a:t>
            </a:r>
          </a:p>
          <a:p>
            <a:pPr lvl="1"/>
            <a:r>
              <a:rPr lang="da-DK" sz="2500" dirty="0"/>
              <a:t>Studiestøttetimer elevens navn: XXXX, cpr. nr. XXXXX, måned: XXXX.</a:t>
            </a:r>
          </a:p>
          <a:p>
            <a:pPr lvl="1"/>
            <a:r>
              <a:rPr lang="da-DK" sz="2500" dirty="0"/>
              <a:t>Antal timer pr. måned som er afviklet inkl. beløb (enhedspris 285kr pr. time eksklusiv moms). OBS: </a:t>
            </a:r>
          </a:p>
          <a:p>
            <a:pPr lvl="1"/>
            <a:r>
              <a:rPr lang="da-DK" sz="2500" dirty="0"/>
              <a:t>timerne skal være uden moms, da studiestøttetimerne ikke er momsberettiget.</a:t>
            </a:r>
          </a:p>
          <a:p>
            <a:pPr lvl="1"/>
            <a:r>
              <a:rPr lang="da-DK" sz="2500" dirty="0"/>
              <a:t>Samlet beløb, eksklusiv moms. </a:t>
            </a:r>
          </a:p>
          <a:p>
            <a:pPr lvl="1"/>
            <a:r>
              <a:rPr lang="da-DK" sz="2500" dirty="0"/>
              <a:t>30 dages forfaldsdato.</a:t>
            </a:r>
          </a:p>
          <a:p>
            <a:pPr marL="457200" lvl="1" indent="0">
              <a:buNone/>
            </a:pPr>
            <a:endParaRPr lang="da-DK" sz="2500" dirty="0"/>
          </a:p>
          <a:p>
            <a:r>
              <a:rPr lang="da-DK" sz="2500" dirty="0"/>
              <a:t>Syddansk Erhvervsskole skal have fakturaen inden udgangen af den pågældende måned, hvor studiestøttetimerne er blevet anvendt.</a:t>
            </a:r>
          </a:p>
          <a:p>
            <a:endParaRPr lang="da-DK" sz="2500" dirty="0"/>
          </a:p>
          <a:p>
            <a:r>
              <a:rPr lang="da-DK" sz="2500" dirty="0"/>
              <a:t>En studiestøttementor eller SPS-vejleder på Syddansk Erhvervsskole kontakter jer ca. hver 3. måned for en opfølgning vedr. lærlingen og opfølgning på anvendelsen af studiestøttetimerne. </a:t>
            </a:r>
          </a:p>
          <a:p>
            <a:endParaRPr lang="da-DK" dirty="0"/>
          </a:p>
        </p:txBody>
      </p:sp>
      <p:sp>
        <p:nvSpPr>
          <p:cNvPr id="4" name="Title 3">
            <a:extLst>
              <a:ext uri="{FF2B5EF4-FFF2-40B4-BE49-F238E27FC236}">
                <a16:creationId xmlns:a16="http://schemas.microsoft.com/office/drawing/2014/main" id="{FD9AA933-F135-4241-8F36-CB006C9C79F1}"/>
              </a:ext>
            </a:extLst>
          </p:cNvPr>
          <p:cNvSpPr>
            <a:spLocks noGrp="1"/>
          </p:cNvSpPr>
          <p:nvPr>
            <p:ph type="title"/>
          </p:nvPr>
        </p:nvSpPr>
        <p:spPr>
          <a:xfrm>
            <a:off x="3251200" y="450850"/>
            <a:ext cx="7197725" cy="463550"/>
          </a:xfrm>
        </p:spPr>
        <p:txBody>
          <a:bodyPr>
            <a:normAutofit fontScale="90000"/>
          </a:bodyPr>
          <a:lstStyle/>
          <a:p>
            <a:r>
              <a:rPr lang="da-DK" dirty="0"/>
              <a:t>Muligheder for SPS </a:t>
            </a:r>
            <a:r>
              <a:rPr lang="da-DK" sz="2000" dirty="0"/>
              <a:t>(Bilag)</a:t>
            </a:r>
          </a:p>
        </p:txBody>
      </p:sp>
    </p:spTree>
    <p:extLst>
      <p:ext uri="{BB962C8B-B14F-4D97-AF65-F5344CB8AC3E}">
        <p14:creationId xmlns:p14="http://schemas.microsoft.com/office/powerpoint/2010/main" val="341111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962174-0EE9-41FE-8C87-02C926DA7EFE}"/>
              </a:ext>
            </a:extLst>
          </p:cNvPr>
          <p:cNvSpPr>
            <a:spLocks noGrp="1"/>
          </p:cNvSpPr>
          <p:nvPr>
            <p:ph type="title"/>
          </p:nvPr>
        </p:nvSpPr>
        <p:spPr/>
        <p:txBody>
          <a:bodyPr/>
          <a:lstStyle/>
          <a:p>
            <a:r>
              <a:rPr lang="da-DK" dirty="0"/>
              <a:t>Frokost</a:t>
            </a:r>
          </a:p>
        </p:txBody>
      </p:sp>
      <p:pic>
        <p:nvPicPr>
          <p:cNvPr id="9" name="Pladsholder til indhold 8">
            <a:extLst>
              <a:ext uri="{FF2B5EF4-FFF2-40B4-BE49-F238E27FC236}">
                <a16:creationId xmlns:a16="http://schemas.microsoft.com/office/drawing/2014/main" id="{AD2A21DB-FD10-4A5D-AAA8-9FEDFA58853F}"/>
              </a:ext>
            </a:extLst>
          </p:cNvPr>
          <p:cNvPicPr>
            <a:picLocks noGrp="1" noChangeAspect="1"/>
          </p:cNvPicPr>
          <p:nvPr>
            <p:ph idx="1"/>
          </p:nvPr>
        </p:nvPicPr>
        <p:blipFill>
          <a:blip r:embed="rId2"/>
          <a:stretch>
            <a:fillRect/>
          </a:stretch>
        </p:blipFill>
        <p:spPr>
          <a:xfrm>
            <a:off x="5106979" y="2215661"/>
            <a:ext cx="3856054" cy="3947502"/>
          </a:xfrm>
        </p:spPr>
      </p:pic>
    </p:spTree>
    <p:extLst>
      <p:ext uri="{BB962C8B-B14F-4D97-AF65-F5344CB8AC3E}">
        <p14:creationId xmlns:p14="http://schemas.microsoft.com/office/powerpoint/2010/main" val="3504358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15B63B0-8DDC-4429-B5E3-B0BB66D4A9DE}"/>
              </a:ext>
            </a:extLst>
          </p:cNvPr>
          <p:cNvSpPr>
            <a:spLocks noGrp="1"/>
          </p:cNvSpPr>
          <p:nvPr>
            <p:ph idx="1"/>
          </p:nvPr>
        </p:nvSpPr>
        <p:spPr>
          <a:xfrm>
            <a:off x="3251200" y="1290321"/>
            <a:ext cx="7567691" cy="4875530"/>
          </a:xfrm>
        </p:spPr>
        <p:txBody>
          <a:bodyPr>
            <a:normAutofit/>
          </a:bodyPr>
          <a:lstStyle/>
          <a:p>
            <a:r>
              <a:rPr lang="da-DK" dirty="0">
                <a:effectLst/>
                <a:latin typeface="Calibri" panose="020F0502020204030204" pitchFamily="34" charset="0"/>
                <a:ea typeface="Calibri" panose="020F0502020204030204" pitchFamily="34" charset="0"/>
              </a:rPr>
              <a:t>Information om den digitale logbog:</a:t>
            </a:r>
          </a:p>
          <a:p>
            <a:endParaRPr lang="da-DK" sz="1200" dirty="0">
              <a:latin typeface="Calibri" panose="020F0502020204030204" pitchFamily="34" charset="0"/>
              <a:ea typeface="Calibri" panose="020F0502020204030204" pitchFamily="34" charset="0"/>
            </a:endParaRPr>
          </a:p>
          <a:p>
            <a:r>
              <a:rPr lang="da-DK" sz="1200" dirty="0">
                <a:effectLst/>
                <a:latin typeface="Calibri" panose="020F0502020204030204" pitchFamily="34" charset="0"/>
                <a:ea typeface="Calibri" panose="020F0502020204030204" pitchFamily="34" charset="0"/>
              </a:rPr>
              <a:t>Byggeriets uddannelser har besluttet, at alle elever på tømreruddannelsen skal overgå til digital Logbog. På Syddansk Erhvervsskole i Odense har træafdelingen i samarbejde med Det lokale Uddannelsesudvalg besluttet, at overgangen iværksættes pr. 1. januar 2024. Det betyder i praksis, at alle nye hovedforløbselever der påbegynder 1. hovedforløb efter denne dato, skal bruge den digitale version. Elever der har været på hovedforløb inden denne dato, kan fortsætte i den ”gamle” version på papir, indtil de er udlært. </a:t>
            </a:r>
          </a:p>
          <a:p>
            <a:endParaRPr lang="da-DK" sz="1200" dirty="0">
              <a:effectLst/>
              <a:latin typeface="Calibri" panose="020F0502020204030204" pitchFamily="34" charset="0"/>
              <a:ea typeface="Calibri" panose="020F0502020204030204" pitchFamily="34" charset="0"/>
            </a:endParaRPr>
          </a:p>
          <a:p>
            <a:r>
              <a:rPr lang="da-DK" sz="1200" dirty="0">
                <a:effectLst/>
                <a:latin typeface="Calibri" panose="020F0502020204030204" pitchFamily="34" charset="0"/>
                <a:ea typeface="Calibri" panose="020F0502020204030204" pitchFamily="34" charset="0"/>
              </a:rPr>
              <a:t>Vejledning til brug af den digitale logbog findes på Byggeriets Uddannelsers hjemmeside:</a:t>
            </a:r>
          </a:p>
          <a:p>
            <a:endParaRPr lang="da-DK" sz="1200" dirty="0">
              <a:effectLst/>
              <a:latin typeface="Calibri" panose="020F0502020204030204" pitchFamily="34" charset="0"/>
              <a:ea typeface="Calibri" panose="020F0502020204030204" pitchFamily="34" charset="0"/>
            </a:endParaRPr>
          </a:p>
          <a:p>
            <a:pPr lvl="1"/>
            <a:r>
              <a:rPr lang="da-DK" sz="1200" dirty="0">
                <a:effectLst/>
                <a:latin typeface="Calibri" panose="020F0502020204030204" pitchFamily="34" charset="0"/>
                <a:ea typeface="Calibri" panose="020F0502020204030204" pitchFamily="34" charset="0"/>
              </a:rPr>
              <a:t>Link: </a:t>
            </a:r>
            <a:r>
              <a:rPr lang="da-DK" sz="1200" u="sng" dirty="0">
                <a:solidFill>
                  <a:srgbClr val="0070C0"/>
                </a:solidFill>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https://www.bygud.dk/erhvervsuddannelser/generel-information/logboeger/</a:t>
            </a:r>
            <a:endParaRPr lang="da-DK" sz="1200" u="sng" dirty="0">
              <a:solidFill>
                <a:srgbClr val="0070C0"/>
              </a:solidFill>
              <a:effectLst/>
              <a:latin typeface="Calibri" panose="020F0502020204030204" pitchFamily="34" charset="0"/>
              <a:ea typeface="Calibri" panose="020F0502020204030204" pitchFamily="34" charset="0"/>
            </a:endParaRPr>
          </a:p>
          <a:p>
            <a:pPr lvl="1"/>
            <a:endParaRPr lang="da-DK" sz="1200" dirty="0">
              <a:solidFill>
                <a:srgbClr val="0070C0"/>
              </a:solidFill>
              <a:effectLst/>
              <a:latin typeface="Calibri" panose="020F0502020204030204" pitchFamily="34" charset="0"/>
              <a:ea typeface="Calibri" panose="020F0502020204030204" pitchFamily="34" charset="0"/>
            </a:endParaRPr>
          </a:p>
          <a:p>
            <a:pPr>
              <a:spcBef>
                <a:spcPts val="1125"/>
              </a:spcBef>
              <a:spcAft>
                <a:spcPts val="1125"/>
              </a:spcAft>
            </a:pPr>
            <a:r>
              <a:rPr lang="da-DK" sz="1200" dirty="0">
                <a:solidFill>
                  <a:srgbClr val="000000"/>
                </a:solidFill>
                <a:effectLst/>
                <a:latin typeface="Calibri" panose="020F0502020204030204" pitchFamily="34" charset="0"/>
                <a:ea typeface="Calibri" panose="020F0502020204030204" pitchFamily="34" charset="0"/>
              </a:rPr>
              <a:t>I Linket kan I se en film omkring logbogen: </a:t>
            </a:r>
          </a:p>
          <a:p>
            <a:pPr lvl="1">
              <a:spcBef>
                <a:spcPts val="1125"/>
              </a:spcBef>
              <a:spcAft>
                <a:spcPts val="1125"/>
              </a:spcAft>
            </a:pPr>
            <a:r>
              <a:rPr lang="da-DK" sz="1200" dirty="0">
                <a:solidFill>
                  <a:srgbClr val="333333"/>
                </a:solidFill>
                <a:effectLst/>
                <a:latin typeface="Calibri" panose="020F0502020204030204" pitchFamily="34" charset="0"/>
                <a:ea typeface="Calibri" panose="020F0502020204030204" pitchFamily="34" charset="0"/>
              </a:rPr>
              <a:t>Link: </a:t>
            </a:r>
            <a:r>
              <a:rPr lang="da-DK" sz="1200" u="sng" dirty="0">
                <a:solidFill>
                  <a:srgbClr val="0070C0"/>
                </a:solidFill>
                <a:effectLst/>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https://vimeo.com/916615238</a:t>
            </a:r>
            <a:endParaRPr lang="da-DK" sz="1200" u="sng" dirty="0">
              <a:solidFill>
                <a:srgbClr val="0070C0"/>
              </a:solidFill>
              <a:effectLst/>
              <a:latin typeface="Calibri" panose="020F0502020204030204" pitchFamily="34" charset="0"/>
              <a:ea typeface="Calibri" panose="020F0502020204030204" pitchFamily="34" charset="0"/>
            </a:endParaRPr>
          </a:p>
          <a:p>
            <a:pPr lvl="1">
              <a:spcBef>
                <a:spcPts val="1125"/>
              </a:spcBef>
              <a:spcAft>
                <a:spcPts val="1125"/>
              </a:spcAft>
            </a:pPr>
            <a:r>
              <a:rPr lang="da-DK" sz="1200" dirty="0">
                <a:solidFill>
                  <a:srgbClr val="333333"/>
                </a:solidFill>
                <a:effectLst/>
                <a:latin typeface="Calibri" panose="020F0502020204030204" pitchFamily="34" charset="0"/>
                <a:ea typeface="Calibri" panose="020F0502020204030204" pitchFamily="34" charset="0"/>
              </a:rPr>
              <a:t>Når Logbogen udfyldes af din lærling, er det vigtigt at lærlingen bruger følgende oplysninger:</a:t>
            </a:r>
            <a:endParaRPr lang="da-DK" sz="1200" dirty="0">
              <a:effectLst/>
              <a:latin typeface="Calibri" panose="020F0502020204030204" pitchFamily="34" charset="0"/>
              <a:ea typeface="Calibri" panose="020F0502020204030204" pitchFamily="34" charset="0"/>
            </a:endParaRPr>
          </a:p>
          <a:p>
            <a:pPr lvl="1">
              <a:spcBef>
                <a:spcPts val="1125"/>
              </a:spcBef>
              <a:spcAft>
                <a:spcPts val="1125"/>
              </a:spcAft>
            </a:pPr>
            <a:r>
              <a:rPr lang="da-DK" sz="1200" dirty="0">
                <a:solidFill>
                  <a:srgbClr val="333333"/>
                </a:solidFill>
                <a:effectLst/>
                <a:latin typeface="Calibri" panose="020F0502020204030204" pitchFamily="34" charset="0"/>
                <a:ea typeface="Calibri" panose="020F0502020204030204" pitchFamily="34" charset="0"/>
              </a:rPr>
              <a:t>Skolens kontakter: </a:t>
            </a:r>
            <a:r>
              <a:rPr lang="da-DK" sz="1200" u="sng" dirty="0">
                <a:solidFill>
                  <a:srgbClr val="0070C0"/>
                </a:solidFill>
                <a:effectLst/>
                <a:latin typeface="Calibri" panose="020F0502020204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plb-tr-od@sde.dk</a:t>
            </a:r>
            <a:r>
              <a:rPr lang="da-DK" sz="1200" dirty="0">
                <a:solidFill>
                  <a:srgbClr val="0070C0"/>
                </a:solidFill>
                <a:effectLst/>
                <a:latin typeface="Calibri" panose="020F0502020204030204" pitchFamily="34" charset="0"/>
                <a:ea typeface="Calibri" panose="020F0502020204030204" pitchFamily="34" charset="0"/>
              </a:rPr>
              <a:t> </a:t>
            </a:r>
            <a:r>
              <a:rPr lang="da-DK" sz="1200" dirty="0">
                <a:solidFill>
                  <a:srgbClr val="000000"/>
                </a:solidFill>
                <a:effectLst/>
                <a:latin typeface="Calibri" panose="020F0502020204030204" pitchFamily="34" charset="0"/>
                <a:ea typeface="Calibri" panose="020F0502020204030204" pitchFamily="34" charset="0"/>
              </a:rPr>
              <a:t>(hvilket er den mailadresse som logbogen sendes til)</a:t>
            </a:r>
            <a:endParaRPr lang="da-DK" sz="1200" dirty="0">
              <a:effectLst/>
              <a:latin typeface="Calibri" panose="020F0502020204030204" pitchFamily="34" charset="0"/>
              <a:ea typeface="Calibri" panose="020F0502020204030204" pitchFamily="34" charset="0"/>
            </a:endParaRPr>
          </a:p>
          <a:p>
            <a:pPr lvl="1">
              <a:spcBef>
                <a:spcPts val="1125"/>
              </a:spcBef>
              <a:spcAft>
                <a:spcPts val="1125"/>
              </a:spcAft>
            </a:pPr>
            <a:r>
              <a:rPr lang="da-DK" sz="1200" dirty="0">
                <a:solidFill>
                  <a:schemeClr val="accent6"/>
                </a:solidFill>
                <a:effectLst/>
                <a:latin typeface="Calibri" panose="020F0502020204030204" pitchFamily="34" charset="0"/>
                <a:ea typeface="Calibri" panose="020F0502020204030204" pitchFamily="34" charset="0"/>
              </a:rPr>
              <a:t>Hold nr.: (Husk at skrive det præcise hold nummer fra indkaldelsen)</a:t>
            </a:r>
          </a:p>
          <a:p>
            <a:endParaRPr lang="da-DK" dirty="0"/>
          </a:p>
        </p:txBody>
      </p:sp>
      <p:sp>
        <p:nvSpPr>
          <p:cNvPr id="4" name="Title 3">
            <a:extLst>
              <a:ext uri="{FF2B5EF4-FFF2-40B4-BE49-F238E27FC236}">
                <a16:creationId xmlns:a16="http://schemas.microsoft.com/office/drawing/2014/main" id="{74962174-0EE9-41FE-8C87-02C926DA7EFE}"/>
              </a:ext>
            </a:extLst>
          </p:cNvPr>
          <p:cNvSpPr>
            <a:spLocks noGrp="1"/>
          </p:cNvSpPr>
          <p:nvPr>
            <p:ph type="title"/>
          </p:nvPr>
        </p:nvSpPr>
        <p:spPr>
          <a:xfrm>
            <a:off x="3251200" y="450850"/>
            <a:ext cx="7197725" cy="453390"/>
          </a:xfrm>
        </p:spPr>
        <p:txBody>
          <a:bodyPr>
            <a:normAutofit fontScale="90000"/>
          </a:bodyPr>
          <a:lstStyle/>
          <a:p>
            <a:r>
              <a:rPr lang="da-DK" dirty="0"/>
              <a:t>Logbog</a:t>
            </a:r>
          </a:p>
        </p:txBody>
      </p:sp>
      <p:pic>
        <p:nvPicPr>
          <p:cNvPr id="3" name="Billede 2">
            <a:extLst>
              <a:ext uri="{FF2B5EF4-FFF2-40B4-BE49-F238E27FC236}">
                <a16:creationId xmlns:a16="http://schemas.microsoft.com/office/drawing/2014/main" id="{47B5B08A-AD82-464B-9C53-5526E191911A}"/>
              </a:ext>
            </a:extLst>
          </p:cNvPr>
          <p:cNvPicPr>
            <a:picLocks noChangeAspect="1"/>
          </p:cNvPicPr>
          <p:nvPr/>
        </p:nvPicPr>
        <p:blipFill>
          <a:blip r:embed="rId6"/>
          <a:stretch>
            <a:fillRect/>
          </a:stretch>
        </p:blipFill>
        <p:spPr>
          <a:xfrm>
            <a:off x="9777614" y="4780337"/>
            <a:ext cx="1499986" cy="1311954"/>
          </a:xfrm>
          <a:prstGeom prst="rect">
            <a:avLst/>
          </a:prstGeom>
        </p:spPr>
      </p:pic>
    </p:spTree>
    <p:extLst>
      <p:ext uri="{BB962C8B-B14F-4D97-AF65-F5344CB8AC3E}">
        <p14:creationId xmlns:p14="http://schemas.microsoft.com/office/powerpoint/2010/main" val="2419831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1B09D1-D896-478B-8D3F-ED6A62604B8B}"/>
              </a:ext>
            </a:extLst>
          </p:cNvPr>
          <p:cNvSpPr>
            <a:spLocks noGrp="1"/>
          </p:cNvSpPr>
          <p:nvPr>
            <p:ph idx="1"/>
          </p:nvPr>
        </p:nvSpPr>
        <p:spPr>
          <a:xfrm>
            <a:off x="3251200" y="1310641"/>
            <a:ext cx="7567691" cy="255444"/>
          </a:xfrm>
        </p:spPr>
        <p:txBody>
          <a:bodyPr/>
          <a:lstStyle/>
          <a:p>
            <a:r>
              <a:rPr lang="da-DK" dirty="0"/>
              <a:t>Generation Z og kommende generation Alpha:</a:t>
            </a:r>
          </a:p>
          <a:p>
            <a:endParaRPr lang="da-DK" dirty="0"/>
          </a:p>
        </p:txBody>
      </p:sp>
      <p:sp>
        <p:nvSpPr>
          <p:cNvPr id="4" name="Title 3">
            <a:extLst>
              <a:ext uri="{FF2B5EF4-FFF2-40B4-BE49-F238E27FC236}">
                <a16:creationId xmlns:a16="http://schemas.microsoft.com/office/drawing/2014/main" id="{96F9AEC7-20E3-44E0-8F78-1F31021DA5FC}"/>
              </a:ext>
            </a:extLst>
          </p:cNvPr>
          <p:cNvSpPr>
            <a:spLocks noGrp="1"/>
          </p:cNvSpPr>
          <p:nvPr>
            <p:ph type="title"/>
          </p:nvPr>
        </p:nvSpPr>
        <p:spPr>
          <a:xfrm>
            <a:off x="3251200" y="450850"/>
            <a:ext cx="7197725" cy="470317"/>
          </a:xfrm>
        </p:spPr>
        <p:txBody>
          <a:bodyPr>
            <a:normAutofit fontScale="90000"/>
          </a:bodyPr>
          <a:lstStyle/>
          <a:p>
            <a:r>
              <a:rPr lang="da-DK" dirty="0"/>
              <a:t>Ungekultur</a:t>
            </a:r>
          </a:p>
        </p:txBody>
      </p:sp>
      <p:pic>
        <p:nvPicPr>
          <p:cNvPr id="6" name="Billede 5">
            <a:extLst>
              <a:ext uri="{FF2B5EF4-FFF2-40B4-BE49-F238E27FC236}">
                <a16:creationId xmlns:a16="http://schemas.microsoft.com/office/drawing/2014/main" id="{48E6A0E3-CB3F-49C2-BB7B-15E2D52BEF11}"/>
              </a:ext>
            </a:extLst>
          </p:cNvPr>
          <p:cNvPicPr>
            <a:picLocks noChangeAspect="1"/>
          </p:cNvPicPr>
          <p:nvPr/>
        </p:nvPicPr>
        <p:blipFill>
          <a:blip r:embed="rId3"/>
          <a:stretch>
            <a:fillRect/>
          </a:stretch>
        </p:blipFill>
        <p:spPr>
          <a:xfrm>
            <a:off x="3251199" y="1648722"/>
            <a:ext cx="8409190" cy="4100481"/>
          </a:xfrm>
          <a:prstGeom prst="rect">
            <a:avLst/>
          </a:prstGeom>
        </p:spPr>
      </p:pic>
      <p:sp>
        <p:nvSpPr>
          <p:cNvPr id="7" name="Content Placeholder 4">
            <a:extLst>
              <a:ext uri="{FF2B5EF4-FFF2-40B4-BE49-F238E27FC236}">
                <a16:creationId xmlns:a16="http://schemas.microsoft.com/office/drawing/2014/main" id="{4D43BE30-B0E8-4777-BADD-6A42FDDBD4D9}"/>
              </a:ext>
            </a:extLst>
          </p:cNvPr>
          <p:cNvSpPr txBox="1">
            <a:spLocks/>
          </p:cNvSpPr>
          <p:nvPr/>
        </p:nvSpPr>
        <p:spPr>
          <a:xfrm>
            <a:off x="3251199" y="5902960"/>
            <a:ext cx="7567691" cy="843280"/>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1pPr>
            <a:lvl2pPr marL="6858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2pPr>
            <a:lvl3pPr marL="11430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3pPr>
            <a:lvl4pPr marL="16002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0"/>
              </a:spcBef>
              <a:buFont typeface="Calibri" panose="020F0502020204030204" pitchFamily="34" charset="0"/>
              <a:buChar char="•"/>
              <a:defRPr sz="18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Kan I genkende jer selv, udviklingen og forskellen til nutidens ungdom?</a:t>
            </a:r>
          </a:p>
          <a:p>
            <a:r>
              <a:rPr lang="da-DK" dirty="0"/>
              <a:t>Hvilken betydning har det for jeres virksomhed?</a:t>
            </a:r>
          </a:p>
          <a:p>
            <a:r>
              <a:rPr lang="da-DK" dirty="0"/>
              <a:t>Vi/skolen oplever, at det har stor betydning for kulturen på skolen…</a:t>
            </a:r>
          </a:p>
          <a:p>
            <a:endParaRPr lang="da-DK" dirty="0"/>
          </a:p>
        </p:txBody>
      </p:sp>
      <p:pic>
        <p:nvPicPr>
          <p:cNvPr id="3" name="Billede 2">
            <a:extLst>
              <a:ext uri="{FF2B5EF4-FFF2-40B4-BE49-F238E27FC236}">
                <a16:creationId xmlns:a16="http://schemas.microsoft.com/office/drawing/2014/main" id="{D0559642-DBC8-4B5B-A722-F11C36F50BCB}"/>
              </a:ext>
            </a:extLst>
          </p:cNvPr>
          <p:cNvPicPr>
            <a:picLocks noChangeAspect="1"/>
          </p:cNvPicPr>
          <p:nvPr/>
        </p:nvPicPr>
        <p:blipFill>
          <a:blip r:embed="rId4"/>
          <a:stretch>
            <a:fillRect/>
          </a:stretch>
        </p:blipFill>
        <p:spPr>
          <a:xfrm>
            <a:off x="10194623" y="5749203"/>
            <a:ext cx="1248533" cy="960668"/>
          </a:xfrm>
          <a:prstGeom prst="rect">
            <a:avLst/>
          </a:prstGeom>
        </p:spPr>
      </p:pic>
    </p:spTree>
    <p:extLst>
      <p:ext uri="{BB962C8B-B14F-4D97-AF65-F5344CB8AC3E}">
        <p14:creationId xmlns:p14="http://schemas.microsoft.com/office/powerpoint/2010/main" val="1600306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1B09D1-D896-478B-8D3F-ED6A62604B8B}"/>
              </a:ext>
            </a:extLst>
          </p:cNvPr>
          <p:cNvSpPr>
            <a:spLocks noGrp="1"/>
          </p:cNvSpPr>
          <p:nvPr>
            <p:ph idx="1"/>
          </p:nvPr>
        </p:nvSpPr>
        <p:spPr>
          <a:xfrm>
            <a:off x="3251200" y="1066800"/>
            <a:ext cx="8006080" cy="5567680"/>
          </a:xfrm>
        </p:spPr>
        <p:txBody>
          <a:bodyPr>
            <a:normAutofit lnSpcReduction="10000"/>
          </a:bodyPr>
          <a:lstStyle/>
          <a:p>
            <a:pPr marL="0" indent="0">
              <a:spcBef>
                <a:spcPts val="0"/>
              </a:spcBef>
              <a:spcAft>
                <a:spcPts val="900"/>
              </a:spcAft>
              <a:buNone/>
            </a:pPr>
            <a:r>
              <a:rPr lang="da-DK" sz="2000" b="1" dirty="0">
                <a:cs typeface="Times New Roman" panose="02020603050405020304" pitchFamily="18" charset="0"/>
              </a:rPr>
              <a:t>Inspiration til lærlingens gode opstart i virksomheden:</a:t>
            </a:r>
          </a:p>
          <a:p>
            <a:pPr marL="0" indent="0">
              <a:spcBef>
                <a:spcPts val="0"/>
              </a:spcBef>
              <a:spcAft>
                <a:spcPts val="900"/>
              </a:spcAft>
              <a:buNone/>
            </a:pPr>
            <a:endParaRPr lang="da-DK" dirty="0">
              <a:cs typeface="Times New Roman" panose="02020603050405020304" pitchFamily="18" charset="0"/>
            </a:endParaRPr>
          </a:p>
          <a:p>
            <a:pPr>
              <a:spcBef>
                <a:spcPts val="0"/>
              </a:spcBef>
              <a:spcAft>
                <a:spcPts val="600"/>
              </a:spcAft>
            </a:pPr>
            <a:r>
              <a:rPr lang="da-DK" sz="1800" b="1" dirty="0">
                <a:cs typeface="Times New Roman" panose="02020603050405020304" pitchFamily="18" charset="0"/>
              </a:rPr>
              <a:t>Hvad er det for en virksomhed? </a:t>
            </a:r>
          </a:p>
          <a:p>
            <a:pPr lvl="1">
              <a:spcAft>
                <a:spcPts val="600"/>
              </a:spcAft>
            </a:pPr>
            <a:r>
              <a:rPr lang="da-DK" sz="1400" dirty="0">
                <a:cs typeface="Times New Roman" panose="02020603050405020304" pitchFamily="18" charset="0"/>
              </a:rPr>
              <a:t>Ejerskab, stiftelses dato, produktion, antal ansatte osv.</a:t>
            </a:r>
          </a:p>
          <a:p>
            <a:pPr marL="457200" lvl="1" indent="0">
              <a:spcAft>
                <a:spcPts val="600"/>
              </a:spcAft>
              <a:buNone/>
            </a:pPr>
            <a:endParaRPr lang="da-DK" sz="1400" dirty="0">
              <a:cs typeface="Times New Roman" panose="02020603050405020304" pitchFamily="18" charset="0"/>
            </a:endParaRPr>
          </a:p>
          <a:p>
            <a:pPr>
              <a:spcAft>
                <a:spcPts val="600"/>
              </a:spcAft>
            </a:pPr>
            <a:r>
              <a:rPr lang="da-DK" sz="1800" b="1" dirty="0">
                <a:cs typeface="Times New Roman" panose="02020603050405020304" pitchFamily="18" charset="0"/>
              </a:rPr>
              <a:t>Hvilke regler er </a:t>
            </a:r>
            <a:r>
              <a:rPr lang="da-DK" b="1" dirty="0">
                <a:cs typeface="Times New Roman" panose="02020603050405020304" pitchFamily="18" charset="0"/>
              </a:rPr>
              <a:t>lærlingen</a:t>
            </a:r>
            <a:r>
              <a:rPr lang="da-DK" sz="1800" b="1" dirty="0">
                <a:cs typeface="Times New Roman" panose="02020603050405020304" pitchFamily="18" charset="0"/>
              </a:rPr>
              <a:t> omfattet af? </a:t>
            </a:r>
          </a:p>
          <a:p>
            <a:pPr lvl="1" algn="just">
              <a:lnSpc>
                <a:spcPct val="107000"/>
              </a:lnSpc>
              <a:spcBef>
                <a:spcPts val="0"/>
              </a:spcBef>
              <a:spcAft>
                <a:spcPts val="600"/>
              </a:spcAft>
            </a:pPr>
            <a:r>
              <a:rPr lang="da-DK" sz="1400" dirty="0">
                <a:cs typeface="Times New Roman" panose="02020603050405020304" pitchFamily="18" charset="0"/>
              </a:rPr>
              <a:t>Alkohol, stoffer, rygning, mobiltelefon, synlige piercinger og tatoveringer. </a:t>
            </a:r>
          </a:p>
          <a:p>
            <a:pPr lvl="1" algn="just">
              <a:lnSpc>
                <a:spcPct val="107000"/>
              </a:lnSpc>
              <a:spcBef>
                <a:spcPts val="0"/>
              </a:spcBef>
              <a:spcAft>
                <a:spcPts val="600"/>
              </a:spcAft>
            </a:pPr>
            <a:r>
              <a:rPr lang="da-DK" sz="1400" dirty="0">
                <a:cs typeface="Times New Roman" panose="02020603050405020304" pitchFamily="18" charset="0"/>
              </a:rPr>
              <a:t>Arbejdsmiljø, arbejdstøj og sikkerhedsfodtøj og værktøj, </a:t>
            </a:r>
          </a:p>
          <a:p>
            <a:pPr lvl="1" algn="just">
              <a:lnSpc>
                <a:spcPct val="107000"/>
              </a:lnSpc>
              <a:spcBef>
                <a:spcPts val="0"/>
              </a:spcBef>
              <a:spcAft>
                <a:spcPts val="600"/>
              </a:spcAft>
            </a:pPr>
            <a:r>
              <a:rPr lang="da-DK" sz="1400" dirty="0">
                <a:cs typeface="Times New Roman" panose="02020603050405020304" pitchFamily="18" charset="0"/>
              </a:rPr>
              <a:t>Ferie og fridage, sygdom m.v.</a:t>
            </a:r>
          </a:p>
          <a:p>
            <a:pPr lvl="1" algn="just">
              <a:lnSpc>
                <a:spcPct val="107000"/>
              </a:lnSpc>
              <a:spcBef>
                <a:spcPts val="0"/>
              </a:spcBef>
              <a:spcAft>
                <a:spcPts val="600"/>
              </a:spcAft>
            </a:pPr>
            <a:r>
              <a:rPr lang="da-DK" sz="1400" dirty="0">
                <a:cs typeface="Times New Roman" panose="02020603050405020304" pitchFamily="18" charset="0"/>
              </a:rPr>
              <a:t>Mobning, måde at tale sammen på osv.</a:t>
            </a:r>
          </a:p>
          <a:p>
            <a:pPr marL="457200" lvl="1" indent="0" algn="just">
              <a:lnSpc>
                <a:spcPct val="107000"/>
              </a:lnSpc>
              <a:spcBef>
                <a:spcPts val="0"/>
              </a:spcBef>
              <a:spcAft>
                <a:spcPts val="600"/>
              </a:spcAft>
              <a:buNone/>
            </a:pPr>
            <a:endParaRPr lang="da-DK" sz="1400" dirty="0">
              <a:cs typeface="Times New Roman" panose="02020603050405020304" pitchFamily="18" charset="0"/>
            </a:endParaRPr>
          </a:p>
          <a:p>
            <a:pPr>
              <a:spcAft>
                <a:spcPts val="600"/>
              </a:spcAft>
            </a:pPr>
            <a:r>
              <a:rPr lang="da-DK" sz="1800" b="1" dirty="0">
                <a:cs typeface="Times New Roman" panose="02020603050405020304" pitchFamily="18" charset="0"/>
              </a:rPr>
              <a:t>Hvem i virksomheden er det relevant, at eleven kender? </a:t>
            </a:r>
          </a:p>
          <a:p>
            <a:pPr lvl="1">
              <a:spcAft>
                <a:spcPts val="600"/>
              </a:spcAft>
            </a:pPr>
            <a:r>
              <a:rPr lang="da-DK" sz="1400" dirty="0">
                <a:cs typeface="Times New Roman" panose="02020603050405020304" pitchFamily="18" charset="0"/>
              </a:rPr>
              <a:t>Nærmeste kolleger, personalet på kontoret m.fl.</a:t>
            </a:r>
          </a:p>
          <a:p>
            <a:pPr lvl="1">
              <a:spcAft>
                <a:spcPts val="600"/>
              </a:spcAft>
            </a:pPr>
            <a:endParaRPr lang="da-DK" sz="1400" dirty="0">
              <a:cs typeface="Times New Roman" panose="02020603050405020304" pitchFamily="18" charset="0"/>
            </a:endParaRPr>
          </a:p>
          <a:p>
            <a:pPr>
              <a:spcAft>
                <a:spcPts val="600"/>
              </a:spcAft>
            </a:pPr>
            <a:r>
              <a:rPr lang="da-DK" sz="1800" b="1" dirty="0">
                <a:cs typeface="Times New Roman" panose="02020603050405020304" pitchFamily="18" charset="0"/>
              </a:rPr>
              <a:t>Hvordan ser </a:t>
            </a:r>
            <a:r>
              <a:rPr lang="da-DK" b="1" dirty="0">
                <a:cs typeface="Times New Roman" panose="02020603050405020304" pitchFamily="18" charset="0"/>
              </a:rPr>
              <a:t>lærlingen</a:t>
            </a:r>
            <a:r>
              <a:rPr lang="da-DK" sz="1800" b="1" dirty="0">
                <a:cs typeface="Times New Roman" panose="02020603050405020304" pitchFamily="18" charset="0"/>
              </a:rPr>
              <a:t> praktikforløb ud? </a:t>
            </a:r>
          </a:p>
          <a:p>
            <a:pPr lvl="1">
              <a:spcAft>
                <a:spcPts val="600"/>
              </a:spcAft>
            </a:pPr>
            <a:r>
              <a:rPr lang="da-DK" sz="1400" dirty="0">
                <a:cs typeface="Times New Roman" panose="02020603050405020304" pitchFamily="18" charset="0"/>
              </a:rPr>
              <a:t>Præsenter praktikplanen, hvem er elevens daglige oplærer, hvem inviterer til og gennemfører evalueringssamtale, hvor logbogen udfyldes osv.</a:t>
            </a:r>
          </a:p>
          <a:p>
            <a:pPr lvl="1">
              <a:spcAft>
                <a:spcPts val="600"/>
              </a:spcAft>
            </a:pPr>
            <a:r>
              <a:rPr lang="da-DK" sz="1400" dirty="0">
                <a:cs typeface="Times New Roman" panose="02020603050405020304" pitchFamily="18" charset="0"/>
              </a:rPr>
              <a:t>Evalueringssamtale før prøvetiden på 3 mdr. udløber</a:t>
            </a:r>
          </a:p>
          <a:p>
            <a:pPr lvl="1">
              <a:spcAft>
                <a:spcPts val="600"/>
              </a:spcAft>
            </a:pPr>
            <a:r>
              <a:rPr lang="da-DK" sz="1400" dirty="0">
                <a:cs typeface="Times New Roman" panose="02020603050405020304" pitchFamily="18" charset="0"/>
              </a:rPr>
              <a:t>Samtale med lærlingen forud og efter hvert skoleforløb</a:t>
            </a:r>
          </a:p>
          <a:p>
            <a:pPr marL="457200" lvl="1" indent="0">
              <a:spcAft>
                <a:spcPts val="600"/>
              </a:spcAft>
              <a:buNone/>
            </a:pPr>
            <a:endParaRPr lang="da-DK" sz="1800" dirty="0">
              <a:cs typeface="Times New Roman" panose="02020603050405020304" pitchFamily="18" charset="0"/>
            </a:endParaRPr>
          </a:p>
          <a:p>
            <a:endParaRPr lang="da-DK" dirty="0"/>
          </a:p>
        </p:txBody>
      </p:sp>
      <p:sp>
        <p:nvSpPr>
          <p:cNvPr id="4" name="Title 3">
            <a:extLst>
              <a:ext uri="{FF2B5EF4-FFF2-40B4-BE49-F238E27FC236}">
                <a16:creationId xmlns:a16="http://schemas.microsoft.com/office/drawing/2014/main" id="{96F9AEC7-20E3-44E0-8F78-1F31021DA5FC}"/>
              </a:ext>
            </a:extLst>
          </p:cNvPr>
          <p:cNvSpPr>
            <a:spLocks noGrp="1"/>
          </p:cNvSpPr>
          <p:nvPr>
            <p:ph type="title"/>
          </p:nvPr>
        </p:nvSpPr>
        <p:spPr>
          <a:xfrm>
            <a:off x="3251200" y="450850"/>
            <a:ext cx="7197725" cy="470317"/>
          </a:xfrm>
        </p:spPr>
        <p:txBody>
          <a:bodyPr>
            <a:normAutofit fontScale="90000"/>
          </a:bodyPr>
          <a:lstStyle/>
          <a:p>
            <a:r>
              <a:rPr lang="da-DK" dirty="0"/>
              <a:t>Ungekultur – Opstart i virksomheden</a:t>
            </a:r>
          </a:p>
        </p:txBody>
      </p:sp>
    </p:spTree>
    <p:extLst>
      <p:ext uri="{BB962C8B-B14F-4D97-AF65-F5344CB8AC3E}">
        <p14:creationId xmlns:p14="http://schemas.microsoft.com/office/powerpoint/2010/main" val="293680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C7A535-745E-4AE3-929B-217BBCF14853}"/>
              </a:ext>
            </a:extLst>
          </p:cNvPr>
          <p:cNvSpPr>
            <a:spLocks noGrp="1"/>
          </p:cNvSpPr>
          <p:nvPr>
            <p:ph type="title"/>
          </p:nvPr>
        </p:nvSpPr>
        <p:spPr>
          <a:xfrm>
            <a:off x="3251200" y="450850"/>
            <a:ext cx="7197725" cy="443230"/>
          </a:xfrm>
        </p:spPr>
        <p:txBody>
          <a:bodyPr>
            <a:normAutofit fontScale="90000"/>
          </a:bodyPr>
          <a:lstStyle/>
          <a:p>
            <a:r>
              <a:rPr lang="da-DK" dirty="0"/>
              <a:t>Pause</a:t>
            </a:r>
          </a:p>
        </p:txBody>
      </p:sp>
      <p:pic>
        <p:nvPicPr>
          <p:cNvPr id="6" name="Billede 5">
            <a:extLst>
              <a:ext uri="{FF2B5EF4-FFF2-40B4-BE49-F238E27FC236}">
                <a16:creationId xmlns:a16="http://schemas.microsoft.com/office/drawing/2014/main" id="{18BF9E25-8EBE-4A4B-8C8F-353740B25304}"/>
              </a:ext>
            </a:extLst>
          </p:cNvPr>
          <p:cNvPicPr>
            <a:picLocks noChangeAspect="1"/>
          </p:cNvPicPr>
          <p:nvPr/>
        </p:nvPicPr>
        <p:blipFill>
          <a:blip r:embed="rId2"/>
          <a:stretch>
            <a:fillRect/>
          </a:stretch>
        </p:blipFill>
        <p:spPr>
          <a:xfrm>
            <a:off x="5025978" y="1622391"/>
            <a:ext cx="4420327" cy="4633356"/>
          </a:xfrm>
          <a:prstGeom prst="rect">
            <a:avLst/>
          </a:prstGeom>
        </p:spPr>
      </p:pic>
    </p:spTree>
    <p:extLst>
      <p:ext uri="{BB962C8B-B14F-4D97-AF65-F5344CB8AC3E}">
        <p14:creationId xmlns:p14="http://schemas.microsoft.com/office/powerpoint/2010/main" val="2379248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4E0B18-3A3F-47ED-ACB9-1BCB38D55F35}"/>
              </a:ext>
            </a:extLst>
          </p:cNvPr>
          <p:cNvSpPr>
            <a:spLocks noGrp="1"/>
          </p:cNvSpPr>
          <p:nvPr>
            <p:ph idx="1"/>
          </p:nvPr>
        </p:nvSpPr>
        <p:spPr>
          <a:xfrm>
            <a:off x="3251200" y="1706879"/>
            <a:ext cx="8148320" cy="4458971"/>
          </a:xfrm>
        </p:spPr>
        <p:txBody>
          <a:bodyPr/>
          <a:lstStyle/>
          <a:p>
            <a:r>
              <a:rPr lang="da-DK" dirty="0">
                <a:cs typeface="Times New Roman" panose="02020603050405020304" pitchFamily="18" charset="0"/>
              </a:rPr>
              <a:t>LUU er Det fagligudvalgs og </a:t>
            </a:r>
            <a:r>
              <a:rPr lang="da-DK" b="0" i="0" dirty="0">
                <a:solidFill>
                  <a:srgbClr val="333333"/>
                </a:solidFill>
                <a:effectLst/>
                <a:cs typeface="Times New Roman" panose="02020603050405020304" pitchFamily="18" charset="0"/>
              </a:rPr>
              <a:t>Byggeriets Uddannelsers </a:t>
            </a:r>
            <a:r>
              <a:rPr lang="da-DK" dirty="0">
                <a:cs typeface="Times New Roman" panose="02020603050405020304" pitchFamily="18" charset="0"/>
              </a:rPr>
              <a:t>forlænget arm her lokalt. </a:t>
            </a:r>
          </a:p>
          <a:p>
            <a:pPr marL="0" indent="0">
              <a:buNone/>
            </a:pPr>
            <a:endParaRPr lang="da-DK" dirty="0">
              <a:cs typeface="Times New Roman" panose="02020603050405020304" pitchFamily="18" charset="0"/>
            </a:endParaRPr>
          </a:p>
          <a:p>
            <a:pPr marL="0" indent="0">
              <a:buNone/>
            </a:pPr>
            <a:endParaRPr lang="da-DK" dirty="0">
              <a:cs typeface="Times New Roman" panose="02020603050405020304" pitchFamily="18" charset="0"/>
            </a:endParaRPr>
          </a:p>
          <a:p>
            <a:r>
              <a:rPr lang="da-DK" dirty="0">
                <a:cs typeface="Times New Roman" panose="02020603050405020304" pitchFamily="18" charset="0"/>
              </a:rPr>
              <a:t>LUU udvalget er udpeget af de </a:t>
            </a:r>
            <a:r>
              <a:rPr lang="da-DK" kern="1200" dirty="0">
                <a:solidFill>
                  <a:srgbClr val="000000"/>
                </a:solidFill>
                <a:effectLst/>
                <a:ea typeface="Times New Roman" panose="02020603050405020304" pitchFamily="18" charset="0"/>
                <a:cs typeface="Times New Roman" panose="02020603050405020304" pitchFamily="18" charset="0"/>
              </a:rPr>
              <a:t>overenskomst bærende </a:t>
            </a:r>
            <a:r>
              <a:rPr lang="da-DK" dirty="0">
                <a:effectLst/>
                <a:ea typeface="Calibri" panose="020F0502020204030204" pitchFamily="34" charset="0"/>
                <a:cs typeface="Times New Roman" panose="02020603050405020304" pitchFamily="18" charset="0"/>
              </a:rPr>
              <a:t>organisationer </a:t>
            </a:r>
            <a:r>
              <a:rPr lang="da-DK" dirty="0">
                <a:cs typeface="Times New Roman" panose="02020603050405020304" pitchFamily="18" charset="0"/>
              </a:rPr>
              <a:t>inden for tømrerfaget (DIO III og 3F). </a:t>
            </a:r>
          </a:p>
          <a:p>
            <a:pPr marL="0" indent="0">
              <a:buNone/>
            </a:pPr>
            <a:r>
              <a:rPr lang="da-DK" dirty="0">
                <a:cs typeface="Times New Roman" panose="02020603050405020304" pitchFamily="18" charset="0"/>
              </a:rPr>
              <a:t>	</a:t>
            </a:r>
          </a:p>
          <a:p>
            <a:r>
              <a:rPr lang="da-DK" dirty="0">
                <a:cs typeface="Times New Roman" panose="02020603050405020304" pitchFamily="18" charset="0"/>
              </a:rPr>
              <a:t>2 tømrermester og 2 tømrersvende.</a:t>
            </a:r>
          </a:p>
          <a:p>
            <a:endParaRPr lang="da-DK" b="1" i="1" dirty="0">
              <a:cs typeface="Times New Roman" panose="02020603050405020304" pitchFamily="18" charset="0"/>
            </a:endParaRPr>
          </a:p>
          <a:p>
            <a:r>
              <a:rPr lang="da-DK" b="1" i="1" dirty="0">
                <a:cs typeface="Times New Roman" panose="02020603050405020304" pitchFamily="18" charset="0"/>
              </a:rPr>
              <a:t>Formand: Michael Frederiksen, 3F</a:t>
            </a:r>
          </a:p>
          <a:p>
            <a:endParaRPr lang="da-DK" b="1" i="1" dirty="0">
              <a:cs typeface="Times New Roman" panose="02020603050405020304" pitchFamily="18" charset="0"/>
            </a:endParaRPr>
          </a:p>
          <a:p>
            <a:r>
              <a:rPr lang="da-DK" b="1" i="1" dirty="0">
                <a:cs typeface="Times New Roman" panose="02020603050405020304" pitchFamily="18" charset="0"/>
              </a:rPr>
              <a:t>Næstformand: Lasse Boisen, LB Tag – Dansk Industri - Byg</a:t>
            </a:r>
          </a:p>
          <a:p>
            <a:endParaRPr lang="da-DK" b="1" i="1" dirty="0">
              <a:cs typeface="Times New Roman" panose="02020603050405020304" pitchFamily="18" charset="0"/>
            </a:endParaRPr>
          </a:p>
          <a:p>
            <a:r>
              <a:rPr lang="da-DK" b="1" i="1" dirty="0">
                <a:cs typeface="Times New Roman" panose="02020603050405020304" pitchFamily="18" charset="0"/>
              </a:rPr>
              <a:t>Menig medlem: Ulrik Heide, Heide </a:t>
            </a:r>
            <a:r>
              <a:rPr lang="da-DK" b="1" i="1" dirty="0" err="1">
                <a:cs typeface="Times New Roman" panose="02020603050405020304" pitchFamily="18" charset="0"/>
              </a:rPr>
              <a:t>Aps</a:t>
            </a:r>
            <a:r>
              <a:rPr lang="da-DK" b="1" i="1" dirty="0">
                <a:cs typeface="Times New Roman" panose="02020603050405020304" pitchFamily="18" charset="0"/>
              </a:rPr>
              <a:t>. – Dansk Industri - Byg</a:t>
            </a:r>
          </a:p>
          <a:p>
            <a:endParaRPr lang="da-DK" b="1" i="1" dirty="0">
              <a:cs typeface="Times New Roman" panose="02020603050405020304" pitchFamily="18" charset="0"/>
            </a:endParaRPr>
          </a:p>
          <a:p>
            <a:r>
              <a:rPr lang="da-DK" b="1" i="1" dirty="0">
                <a:cs typeface="Times New Roman" panose="02020603050405020304" pitchFamily="18" charset="0"/>
              </a:rPr>
              <a:t>Menig medlem: Kenneth </a:t>
            </a:r>
            <a:r>
              <a:rPr lang="da-DK" b="1" i="1" dirty="0" err="1">
                <a:cs typeface="Times New Roman" panose="02020603050405020304" pitchFamily="18" charset="0"/>
              </a:rPr>
              <a:t>Sulstad</a:t>
            </a:r>
            <a:r>
              <a:rPr lang="da-DK" b="1" i="1" dirty="0">
                <a:cs typeface="Times New Roman" panose="02020603050405020304" pitchFamily="18" charset="0"/>
              </a:rPr>
              <a:t> Hansen,  3F</a:t>
            </a:r>
          </a:p>
          <a:p>
            <a:endParaRPr lang="da-DK" dirty="0">
              <a:cs typeface="Times New Roman" panose="02020603050405020304" pitchFamily="18" charset="0"/>
            </a:endParaRPr>
          </a:p>
          <a:p>
            <a:r>
              <a:rPr lang="da-DK" dirty="0">
                <a:cs typeface="Times New Roman" panose="02020603050405020304" pitchFamily="18" charset="0"/>
              </a:rPr>
              <a:t>LUU bliver udpeget for samme periode som kommunalvalget. </a:t>
            </a:r>
          </a:p>
          <a:p>
            <a:endParaRPr lang="da-DK" dirty="0"/>
          </a:p>
        </p:txBody>
      </p:sp>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443230"/>
          </a:xfrm>
        </p:spPr>
        <p:txBody>
          <a:bodyPr>
            <a:normAutofit fontScale="90000"/>
          </a:bodyPr>
          <a:lstStyle/>
          <a:p>
            <a:r>
              <a:rPr lang="da-DK" dirty="0"/>
              <a:t>LUU – Lokalt uddannelsesudvalg</a:t>
            </a:r>
          </a:p>
        </p:txBody>
      </p:sp>
    </p:spTree>
    <p:extLst>
      <p:ext uri="{BB962C8B-B14F-4D97-AF65-F5344CB8AC3E}">
        <p14:creationId xmlns:p14="http://schemas.microsoft.com/office/powerpoint/2010/main" val="1915475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34E0B18-3A3F-47ED-ACB9-1BCB38D55F35}"/>
              </a:ext>
            </a:extLst>
          </p:cNvPr>
          <p:cNvSpPr>
            <a:spLocks noGrp="1"/>
          </p:cNvSpPr>
          <p:nvPr>
            <p:ph idx="1"/>
          </p:nvPr>
        </p:nvSpPr>
        <p:spPr>
          <a:xfrm>
            <a:off x="3251200" y="1290321"/>
            <a:ext cx="7567691" cy="4043679"/>
          </a:xfrm>
        </p:spPr>
        <p:txBody>
          <a:bodyPr>
            <a:normAutofit/>
          </a:bodyPr>
          <a:lstStyle/>
          <a:p>
            <a:pPr marL="0" indent="0">
              <a:buNone/>
            </a:pPr>
            <a:r>
              <a:rPr lang="da-DK" b="1" dirty="0" err="1">
                <a:cs typeface="Times New Roman" panose="02020603050405020304" pitchFamily="18" charset="0"/>
              </a:rPr>
              <a:t>LUU´s</a:t>
            </a:r>
            <a:r>
              <a:rPr lang="da-DK" b="1" dirty="0">
                <a:cs typeface="Times New Roman" panose="02020603050405020304" pitchFamily="18" charset="0"/>
              </a:rPr>
              <a:t> opgaver:</a:t>
            </a:r>
          </a:p>
          <a:p>
            <a:pPr marL="0" indent="0">
              <a:buNone/>
            </a:pPr>
            <a:endParaRPr lang="da-DK" dirty="0">
              <a:cs typeface="Times New Roman" panose="02020603050405020304" pitchFamily="18" charset="0"/>
            </a:endParaRPr>
          </a:p>
          <a:p>
            <a:pPr marL="285750" indent="-285750">
              <a:spcBef>
                <a:spcPts val="1000"/>
              </a:spcBef>
              <a:buFont typeface="Arial" panose="020B0604020202020204" pitchFamily="34" charset="0"/>
              <a:buChar char="•"/>
            </a:pPr>
            <a:r>
              <a:rPr lang="da-DK" b="0" i="0" dirty="0">
                <a:solidFill>
                  <a:srgbClr val="333333"/>
                </a:solidFill>
                <a:effectLst/>
                <a:cs typeface="Times New Roman" panose="02020603050405020304" pitchFamily="18" charset="0"/>
              </a:rPr>
              <a:t>I samråd med skolen at fastlægge den lokale undervisningsplan.</a:t>
            </a:r>
          </a:p>
          <a:p>
            <a:pPr marL="285750" indent="-285750">
              <a:lnSpc>
                <a:spcPct val="90000"/>
              </a:lnSpc>
              <a:spcBef>
                <a:spcPts val="1200"/>
              </a:spcBef>
              <a:buFont typeface="Arial" panose="020B0604020202020204" pitchFamily="34" charset="0"/>
              <a:buChar char="•"/>
            </a:pPr>
            <a:r>
              <a:rPr lang="da-DK" dirty="0">
                <a:solidFill>
                  <a:srgbClr val="333333"/>
                </a:solidFill>
                <a:effectLst/>
                <a:ea typeface="Times New Roman" panose="02020603050405020304" pitchFamily="18" charset="0"/>
                <a:cs typeface="Times New Roman" panose="02020603050405020304" pitchFamily="18" charset="0"/>
              </a:rPr>
              <a:t>Godkendelsen af virksomheder til at have lærlinge.</a:t>
            </a:r>
            <a:endParaRPr lang="da-DK" dirty="0">
              <a:solidFill>
                <a:srgbClr val="333333"/>
              </a:solidFill>
              <a:ea typeface="Times New Roman" panose="02020603050405020304" pitchFamily="18" charset="0"/>
              <a:cs typeface="Times New Roman" panose="02020603050405020304" pitchFamily="18" charset="0"/>
            </a:endParaRPr>
          </a:p>
          <a:p>
            <a:pPr marL="285750" indent="-285750">
              <a:lnSpc>
                <a:spcPct val="90000"/>
              </a:lnSpc>
              <a:spcBef>
                <a:spcPts val="1200"/>
              </a:spcBef>
              <a:buFont typeface="Arial" panose="020B0604020202020204" pitchFamily="34" charset="0"/>
              <a:buChar char="•"/>
            </a:pPr>
            <a:r>
              <a:rPr lang="da-DK" dirty="0">
                <a:solidFill>
                  <a:srgbClr val="333333"/>
                </a:solidFill>
                <a:effectLst/>
                <a:ea typeface="Times New Roman" panose="02020603050405020304" pitchFamily="18" charset="0"/>
                <a:cs typeface="Times New Roman" panose="02020603050405020304" pitchFamily="18" charset="0"/>
              </a:rPr>
              <a:t>Her i Vejle indkalder vi virksomheden til et møde med LUU og skolens erhvervskonsulent, hvor vi gennemgår: løn, overarbejde, ferie, feriefridage, pension, møde/arbejdstider, sygemelding, m.m.  </a:t>
            </a:r>
          </a:p>
          <a:p>
            <a:pPr>
              <a:lnSpc>
                <a:spcPct val="90000"/>
              </a:lnSpc>
            </a:pPr>
            <a:endParaRPr lang="da-DK" dirty="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da-DK" dirty="0">
                <a:solidFill>
                  <a:srgbClr val="333333"/>
                </a:solidFill>
                <a:effectLst/>
                <a:ea typeface="Calibri" panose="020F0502020204030204" pitchFamily="34" charset="0"/>
                <a:cs typeface="Times New Roman" panose="02020603050405020304" pitchFamily="18" charset="0"/>
              </a:rPr>
              <a:t>Medvirke til at opklare og forlige tvistigheder mellem lærling og oplæringsvirksomhed</a:t>
            </a:r>
            <a:r>
              <a:rPr lang="da-DK" dirty="0">
                <a:effectLst/>
                <a:ea typeface="Calibri" panose="020F0502020204030204" pitchFamily="34" charset="0"/>
                <a:cs typeface="Times New Roman" panose="02020603050405020304" pitchFamily="18" charset="0"/>
              </a:rPr>
              <a:t>.</a:t>
            </a:r>
          </a:p>
          <a:p>
            <a:endParaRPr lang="da-DK" dirty="0">
              <a:effectLst/>
              <a:ea typeface="Calibri" panose="020F0502020204030204" pitchFamily="34" charset="0"/>
              <a:cs typeface="Times New Roman" panose="02020603050405020304" pitchFamily="18" charset="0"/>
            </a:endParaRPr>
          </a:p>
          <a:p>
            <a:r>
              <a:rPr lang="da-DK" b="0" i="0" dirty="0">
                <a:solidFill>
                  <a:srgbClr val="333333"/>
                </a:solidFill>
                <a:effectLst/>
                <a:cs typeface="Times New Roman" panose="02020603050405020304" pitchFamily="18" charset="0"/>
              </a:rPr>
              <a:t>I øvrigt rådgive og formidle samarbejde imellem skole og det lokale erhvervsliv.</a:t>
            </a:r>
          </a:p>
          <a:p>
            <a:endParaRPr lang="da-DK" dirty="0">
              <a:effectLst/>
              <a:ea typeface="Calibri" panose="020F0502020204030204" pitchFamily="34" charset="0"/>
              <a:cs typeface="Times New Roman" panose="02020603050405020304" pitchFamily="18" charset="0"/>
            </a:endParaRPr>
          </a:p>
          <a:p>
            <a:r>
              <a:rPr lang="da-DK" dirty="0">
                <a:solidFill>
                  <a:srgbClr val="333333"/>
                </a:solidFill>
                <a:effectLst/>
                <a:ea typeface="Times New Roman" panose="02020603050405020304" pitchFamily="18" charset="0"/>
                <a:cs typeface="Times New Roman" panose="02020603050405020304" pitchFamily="18" charset="0"/>
              </a:rPr>
              <a:t>Udpege skuemestre.</a:t>
            </a:r>
            <a:endParaRPr lang="da-DK" dirty="0">
              <a:effectLst/>
              <a:ea typeface="Calibri" panose="020F0502020204030204" pitchFamily="34" charset="0"/>
              <a:cs typeface="Times New Roman" panose="02020603050405020304" pitchFamily="18" charset="0"/>
            </a:endParaRPr>
          </a:p>
          <a:p>
            <a:pPr marL="0" indent="0">
              <a:buNone/>
            </a:pPr>
            <a:endParaRPr lang="da-DK" dirty="0">
              <a:latin typeface="Times New Roman" panose="02020603050405020304" pitchFamily="18" charset="0"/>
              <a:cs typeface="Times New Roman" panose="02020603050405020304" pitchFamily="18" charset="0"/>
            </a:endParaRPr>
          </a:p>
          <a:p>
            <a:endParaRPr lang="da-DK" dirty="0"/>
          </a:p>
        </p:txBody>
      </p:sp>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463550"/>
          </a:xfrm>
        </p:spPr>
        <p:txBody>
          <a:bodyPr>
            <a:normAutofit fontScale="90000"/>
          </a:bodyPr>
          <a:lstStyle/>
          <a:p>
            <a:r>
              <a:rPr lang="da-DK" dirty="0"/>
              <a:t>LUU – Lokalt uddannelsesudvalg</a:t>
            </a:r>
          </a:p>
        </p:txBody>
      </p:sp>
    </p:spTree>
    <p:extLst>
      <p:ext uri="{BB962C8B-B14F-4D97-AF65-F5344CB8AC3E}">
        <p14:creationId xmlns:p14="http://schemas.microsoft.com/office/powerpoint/2010/main" val="1473233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473710"/>
          </a:xfrm>
        </p:spPr>
        <p:txBody>
          <a:bodyPr>
            <a:normAutofit fontScale="90000"/>
          </a:bodyPr>
          <a:lstStyle/>
          <a:p>
            <a:r>
              <a:rPr lang="da-DK" dirty="0"/>
              <a:t>LUU – Lokalt uddannelsesudvalg</a:t>
            </a:r>
          </a:p>
        </p:txBody>
      </p:sp>
      <p:sp>
        <p:nvSpPr>
          <p:cNvPr id="6" name="Rectangle 3">
            <a:extLst>
              <a:ext uri="{FF2B5EF4-FFF2-40B4-BE49-F238E27FC236}">
                <a16:creationId xmlns:a16="http://schemas.microsoft.com/office/drawing/2014/main" id="{8B439699-09E3-45D4-AC2B-28CFF678EFC2}"/>
              </a:ext>
            </a:extLst>
          </p:cNvPr>
          <p:cNvSpPr>
            <a:spLocks noChangeArrowheads="1"/>
          </p:cNvSpPr>
          <p:nvPr/>
        </p:nvSpPr>
        <p:spPr bwMode="auto">
          <a:xfrm>
            <a:off x="3115578" y="2621498"/>
            <a:ext cx="8634311"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Overenskomsten bliver forhandlet af DIO III og 3F</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600" b="0" i="0" u="none" strike="noStrike" cap="none" normalizeH="0" baseline="0" dirty="0">
              <a:ln>
                <a:noFill/>
              </a:ln>
              <a:solidFill>
                <a:schemeClr val="tx1"/>
              </a:solidFill>
              <a:effectLs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Overenskomsten er typisk en periode på 2-3 år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600" b="0" i="0" u="none" strike="noStrike" cap="none" normalizeH="0" baseline="0" dirty="0">
              <a:ln>
                <a:noFill/>
              </a:ln>
              <a:solidFill>
                <a:schemeClr val="tx1"/>
              </a:solidFill>
              <a:effectLs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Vi forhandler minimalløn satsen, prisliste tillæg(akkord), pension, særlig lønopsparing (SH), sygeløn, og barselregler.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600" b="0" i="0" u="none" strike="noStrike" cap="none" normalizeH="0" baseline="0" dirty="0">
              <a:ln>
                <a:noFill/>
              </a:ln>
              <a:solidFill>
                <a:schemeClr val="tx1"/>
              </a:solidFill>
              <a:effectLs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For lærlingene er der aftalt at de skal have særlig lønopsparing, pension, 5 feriefridage, </a:t>
            </a:r>
            <a:endParaRPr kumimoji="0" lang="da-DK" altLang="da-DK" sz="1600" b="0" i="0" u="none" strike="noStrike" cap="none" normalizeH="0" baseline="0" dirty="0">
              <a:ln>
                <a:noFill/>
              </a:ln>
              <a:solidFill>
                <a:schemeClr val="tx1"/>
              </a:solidFill>
              <a:effectLst/>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2 sæt arbejdstøj pr. år, at virksomheden udlever værktøjskassen + bogpakken uden der kan laves modregning.</a:t>
            </a:r>
          </a:p>
          <a:p>
            <a:pPr marL="0" marR="0" lvl="0" indent="0" algn="l" defTabSz="914400" rtl="0" eaLnBrk="0" fontAlgn="base" latinLnBrk="0" hangingPunct="0">
              <a:lnSpc>
                <a:spcPct val="100000"/>
              </a:lnSpc>
              <a:spcBef>
                <a:spcPct val="0"/>
              </a:spcBef>
              <a:spcAft>
                <a:spcPct val="0"/>
              </a:spcAft>
              <a:buClrTx/>
              <a:buSzTx/>
              <a:buFontTx/>
              <a:buNone/>
              <a:tabLst/>
            </a:pPr>
            <a:endParaRPr lang="da-DK" altLang="da-DK" sz="1600" dirty="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Sikkerhedssko: </a:t>
            </a:r>
            <a:r>
              <a:rPr kumimoji="0" lang="da-DK" altLang="da-DK" sz="1600" b="1" i="1"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det</a:t>
            </a:r>
            <a:r>
              <a:rPr kumimoji="0" lang="da-DK" altLang="da-DK" sz="1600" b="0" i="1"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er alene virksomheden der afholder udgiften til sikkerhedssko. </a:t>
            </a:r>
          </a:p>
          <a:p>
            <a:pPr marL="0" marR="0" lvl="0" indent="0" algn="l" defTabSz="914400" rtl="0" eaLnBrk="0" fontAlgn="base" latinLnBrk="0" hangingPunct="0">
              <a:lnSpc>
                <a:spcPct val="100000"/>
              </a:lnSpc>
              <a:spcBef>
                <a:spcPct val="0"/>
              </a:spcBef>
              <a:spcAft>
                <a:spcPct val="0"/>
              </a:spcAft>
              <a:buClrTx/>
              <a:buSzTx/>
              <a:buFontTx/>
              <a:buNone/>
              <a:tabLst/>
            </a:pPr>
            <a:r>
              <a:rPr lang="da-DK" altLang="da-DK" sz="1600" dirty="0">
                <a:ea typeface="Calibri" panose="020F0502020204030204" pitchFamily="34" charset="0"/>
                <a:cs typeface="Times New Roman" panose="02020603050405020304" pitchFamily="18" charset="0"/>
              </a:rPr>
              <a:t>Virksomheden kan godt have 3-4 forskellige modeller som lærlingen kan prøve, hvis lærlingen kan bruge en af disse modeller er det i orden.</a:t>
            </a:r>
          </a:p>
          <a:p>
            <a:pPr marL="0" marR="0" lvl="0" indent="0" algn="l" defTabSz="914400" rtl="0" eaLnBrk="0" fontAlgn="base" latinLnBrk="0" hangingPunct="0">
              <a:lnSpc>
                <a:spcPct val="100000"/>
              </a:lnSpc>
              <a:spcBef>
                <a:spcPct val="0"/>
              </a:spcBef>
              <a:spcAft>
                <a:spcPct val="0"/>
              </a:spcAft>
              <a:buClrTx/>
              <a:buSzTx/>
              <a:buFontTx/>
              <a:buNone/>
              <a:tabLst/>
            </a:pPr>
            <a:r>
              <a:rPr lang="da-DK" altLang="da-DK" sz="1600" dirty="0">
                <a:ea typeface="Calibri" panose="020F0502020204030204" pitchFamily="34" charset="0"/>
                <a:cs typeface="Times New Roman" panose="02020603050405020304" pitchFamily="18" charset="0"/>
              </a:rPr>
              <a:t>Hvis ikke skal virksomheden finde sko der passer til lærlingens fødder.  </a:t>
            </a:r>
            <a:r>
              <a:rPr kumimoji="0" lang="da-DK" altLang="da-DK" sz="16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endParaRPr kumimoji="0" lang="da-DK" altLang="da-DK" sz="1600" b="0" i="0" u="none" strike="noStrike" cap="none" normalizeH="0" baseline="0" dirty="0">
              <a:ln>
                <a:noFill/>
              </a:ln>
              <a:solidFill>
                <a:schemeClr val="tx1"/>
              </a:solidFill>
              <a:effectLst/>
              <a:cs typeface="Times New Roman" panose="02020603050405020304" pitchFamily="18" charset="0"/>
            </a:endParaRPr>
          </a:p>
        </p:txBody>
      </p:sp>
      <p:sp>
        <p:nvSpPr>
          <p:cNvPr id="7" name="Titel 5">
            <a:extLst>
              <a:ext uri="{FF2B5EF4-FFF2-40B4-BE49-F238E27FC236}">
                <a16:creationId xmlns:a16="http://schemas.microsoft.com/office/drawing/2014/main" id="{47B556B3-2FF3-4531-B235-B087389CD29D}"/>
              </a:ext>
            </a:extLst>
          </p:cNvPr>
          <p:cNvSpPr txBox="1">
            <a:spLocks/>
          </p:cNvSpPr>
          <p:nvPr/>
        </p:nvSpPr>
        <p:spPr>
          <a:xfrm>
            <a:off x="536446" y="1340608"/>
            <a:ext cx="9912479" cy="1280890"/>
          </a:xfrm>
          <a:prstGeom prst="rect">
            <a:avLst/>
          </a:prstGeom>
        </p:spPr>
        <p:txBody>
          <a:bodyPr vert="horz" lIns="0" tIns="0" rIns="0" bIns="0" rtlCol="0" anchor="b">
            <a:normAutofit fontScale="90000" lnSpcReduction="200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eaLnBrk="0" fontAlgn="base" hangingPunct="0">
              <a:lnSpc>
                <a:spcPct val="100000"/>
              </a:lnSpc>
              <a:spcAft>
                <a:spcPct val="0"/>
              </a:spcAft>
            </a:pPr>
            <a:r>
              <a:rPr lang="da-DK" altLang="da-DK">
                <a:latin typeface="Times New Roman" panose="02020603050405020304" pitchFamily="18" charset="0"/>
                <a:ea typeface="Calibri" panose="020F0502020204030204" pitchFamily="34" charset="0"/>
                <a:cs typeface="Times New Roman" panose="02020603050405020304" pitchFamily="18" charset="0"/>
              </a:rPr>
              <a:t>Overenskomsten for tømrer</a:t>
            </a:r>
            <a:br>
              <a:rPr lang="da-DK" altLang="da-DK" sz="1050">
                <a:latin typeface="Times New Roman" panose="02020603050405020304" pitchFamily="18" charset="0"/>
                <a:cs typeface="Times New Roman" panose="02020603050405020304" pitchFamily="18" charset="0"/>
              </a:rPr>
            </a:br>
            <a:r>
              <a:rPr lang="da-DK" altLang="da-DK">
                <a:latin typeface="Times New Roman" panose="02020603050405020304" pitchFamily="18" charset="0"/>
                <a:ea typeface="Calibri" panose="020F0502020204030204" pitchFamily="34" charset="0"/>
                <a:cs typeface="Times New Roman" panose="02020603050405020304" pitchFamily="18" charset="0"/>
              </a:rPr>
              <a:t>(bygningsoverenskomsten)</a:t>
            </a:r>
            <a:br>
              <a:rPr lang="da-DK" altLang="da-DK">
                <a:latin typeface="Times New Roman" panose="02020603050405020304" pitchFamily="18" charset="0"/>
                <a:ea typeface="Calibri" panose="020F0502020204030204" pitchFamily="34" charset="0"/>
                <a:cs typeface="Times New Roman" panose="02020603050405020304" pitchFamily="18" charset="0"/>
              </a:rPr>
            </a:br>
            <a:endParaRPr lang="da-DK" dirty="0"/>
          </a:p>
        </p:txBody>
      </p:sp>
      <p:pic>
        <p:nvPicPr>
          <p:cNvPr id="8" name="Billede 1" descr="Et billede, der indeholder tekst, skærmbillede, spiralfjeder, fjeder&#10;&#10;Automatisk genereret beskrivelse">
            <a:extLst>
              <a:ext uri="{FF2B5EF4-FFF2-40B4-BE49-F238E27FC236}">
                <a16:creationId xmlns:a16="http://schemas.microsoft.com/office/drawing/2014/main" id="{306BF102-EC00-4633-82BB-EB2EA7D2D7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1884" y="1340608"/>
            <a:ext cx="1381125" cy="191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348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709F29-6FB1-4E7F-A30A-FB67AC2F749A}"/>
              </a:ext>
            </a:extLst>
          </p:cNvPr>
          <p:cNvSpPr>
            <a:spLocks noGrp="1"/>
          </p:cNvSpPr>
          <p:nvPr>
            <p:ph type="title"/>
          </p:nvPr>
        </p:nvSpPr>
        <p:spPr>
          <a:xfrm>
            <a:off x="3251200" y="450850"/>
            <a:ext cx="7197725" cy="473710"/>
          </a:xfrm>
        </p:spPr>
        <p:txBody>
          <a:bodyPr>
            <a:normAutofit fontScale="90000"/>
          </a:bodyPr>
          <a:lstStyle/>
          <a:p>
            <a:r>
              <a:rPr lang="da-DK" dirty="0"/>
              <a:t>LUU – Lokalt uddannelsesudvalg</a:t>
            </a:r>
          </a:p>
        </p:txBody>
      </p:sp>
      <p:sp>
        <p:nvSpPr>
          <p:cNvPr id="6" name="Rectangle 3">
            <a:extLst>
              <a:ext uri="{FF2B5EF4-FFF2-40B4-BE49-F238E27FC236}">
                <a16:creationId xmlns:a16="http://schemas.microsoft.com/office/drawing/2014/main" id="{8B439699-09E3-45D4-AC2B-28CFF678EFC2}"/>
              </a:ext>
            </a:extLst>
          </p:cNvPr>
          <p:cNvSpPr>
            <a:spLocks noChangeArrowheads="1"/>
          </p:cNvSpPr>
          <p:nvPr/>
        </p:nvSpPr>
        <p:spPr bwMode="auto">
          <a:xfrm>
            <a:off x="3105418" y="2460465"/>
            <a:ext cx="8634311" cy="11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Når overenskomstforhandlingerne er færdige, tager undervisningsministeriet det til efterretning/ophøjer det til lov. </a:t>
            </a:r>
            <a:endParaRPr kumimoji="0" lang="da-DK" altLang="da-DK"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a-DK" altLang="da-DK" sz="12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Derved bliver alle arbejdsgiver omfattet af reglerne/overenskomsten for lærlinge.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1200" b="0" i="0" u="none" strike="noStrike" cap="none" normalizeH="0" baseline="0" dirty="0">
              <a:ln>
                <a:noFill/>
              </a:ln>
              <a:solidFill>
                <a:schemeClr val="tx1"/>
              </a:solidFill>
              <a:effectLst/>
            </a:endParaRPr>
          </a:p>
          <a:p>
            <a:pPr eaLnBrk="0" fontAlgn="base" hangingPunct="0">
              <a:spcBef>
                <a:spcPct val="0"/>
              </a:spcBef>
              <a:spcAft>
                <a:spcPct val="0"/>
              </a:spcAft>
            </a:pPr>
            <a:r>
              <a:rPr kumimoji="0" lang="da-DK" altLang="da-DK" sz="12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Hvis tømrerlærlingen og tømrermesteren ikke er enig om fortolkning af overenskomsten, kan LUU forsøg at mægle i en konflikt, hvis det ikke lykkes, kan det bringes vider til tvistigheder </a:t>
            </a:r>
            <a:r>
              <a:rPr kumimoji="0" lang="da-DK" altLang="da-DK" sz="1200" b="0" i="0" u="none" strike="noStrike" cap="none" normalizeH="0" baseline="0" dirty="0">
                <a:ln>
                  <a:noFill/>
                </a:ln>
                <a:solidFill>
                  <a:srgbClr val="333333"/>
                </a:solidFill>
                <a:effectLst/>
                <a:ea typeface="Calibri" panose="020F0502020204030204" pitchFamily="34" charset="0"/>
                <a:cs typeface="Arial" panose="020B0604020202020204" pitchFamily="34" charset="0"/>
              </a:rPr>
              <a:t>nævnet. </a:t>
            </a:r>
            <a:r>
              <a:rPr kumimoji="0" lang="da-DK" altLang="da-DK" sz="12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endParaRPr kumimoji="0" lang="da-DK" altLang="da-DK"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a-DK" altLang="da-DK" sz="900" b="0" i="0" u="none" strike="noStrike" cap="none" normalizeH="0" baseline="0" dirty="0">
              <a:ln>
                <a:noFill/>
              </a:ln>
              <a:solidFill>
                <a:schemeClr val="tx1"/>
              </a:solidFill>
              <a:effectLst/>
            </a:endParaRPr>
          </a:p>
        </p:txBody>
      </p:sp>
      <p:sp>
        <p:nvSpPr>
          <p:cNvPr id="7" name="Titel 5">
            <a:extLst>
              <a:ext uri="{FF2B5EF4-FFF2-40B4-BE49-F238E27FC236}">
                <a16:creationId xmlns:a16="http://schemas.microsoft.com/office/drawing/2014/main" id="{47B556B3-2FF3-4531-B235-B087389CD29D}"/>
              </a:ext>
            </a:extLst>
          </p:cNvPr>
          <p:cNvSpPr txBox="1">
            <a:spLocks/>
          </p:cNvSpPr>
          <p:nvPr/>
        </p:nvSpPr>
        <p:spPr>
          <a:xfrm>
            <a:off x="536446" y="1340608"/>
            <a:ext cx="9912479" cy="1280890"/>
          </a:xfrm>
          <a:prstGeom prst="rect">
            <a:avLst/>
          </a:prstGeom>
        </p:spPr>
        <p:txBody>
          <a:bodyPr vert="horz" lIns="0" tIns="0" rIns="0" bIns="0" rtlCol="0" anchor="b">
            <a:normAutofit fontScale="90000" lnSpcReduction="200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gn="ctr" eaLnBrk="0" fontAlgn="base" hangingPunct="0">
              <a:lnSpc>
                <a:spcPct val="100000"/>
              </a:lnSpc>
              <a:spcAft>
                <a:spcPct val="0"/>
              </a:spcAft>
            </a:pPr>
            <a:r>
              <a:rPr lang="da-DK" altLang="da-DK">
                <a:latin typeface="Times New Roman" panose="02020603050405020304" pitchFamily="18" charset="0"/>
                <a:ea typeface="Calibri" panose="020F0502020204030204" pitchFamily="34" charset="0"/>
                <a:cs typeface="Times New Roman" panose="02020603050405020304" pitchFamily="18" charset="0"/>
              </a:rPr>
              <a:t>Overenskomsten for tømrer</a:t>
            </a:r>
            <a:br>
              <a:rPr lang="da-DK" altLang="da-DK" sz="1050">
                <a:latin typeface="Times New Roman" panose="02020603050405020304" pitchFamily="18" charset="0"/>
                <a:cs typeface="Times New Roman" panose="02020603050405020304" pitchFamily="18" charset="0"/>
              </a:rPr>
            </a:br>
            <a:r>
              <a:rPr lang="da-DK" altLang="da-DK">
                <a:latin typeface="Times New Roman" panose="02020603050405020304" pitchFamily="18" charset="0"/>
                <a:ea typeface="Calibri" panose="020F0502020204030204" pitchFamily="34" charset="0"/>
                <a:cs typeface="Times New Roman" panose="02020603050405020304" pitchFamily="18" charset="0"/>
              </a:rPr>
              <a:t>(bygningsoverenskomsten)</a:t>
            </a:r>
            <a:br>
              <a:rPr lang="da-DK" altLang="da-DK">
                <a:latin typeface="Times New Roman" panose="02020603050405020304" pitchFamily="18" charset="0"/>
                <a:ea typeface="Calibri" panose="020F0502020204030204" pitchFamily="34" charset="0"/>
                <a:cs typeface="Times New Roman" panose="02020603050405020304" pitchFamily="18" charset="0"/>
              </a:rPr>
            </a:br>
            <a:endParaRPr lang="da-DK" dirty="0"/>
          </a:p>
        </p:txBody>
      </p:sp>
      <p:pic>
        <p:nvPicPr>
          <p:cNvPr id="9" name="Billede 8" descr="http://vignette1.wikia.nocookie.net/da.uncyclopedia/images/1/1e/Haddock.jpg/revision/latest?cb=20090415190954">
            <a:extLst>
              <a:ext uri="{FF2B5EF4-FFF2-40B4-BE49-F238E27FC236}">
                <a16:creationId xmlns:a16="http://schemas.microsoft.com/office/drawing/2014/main" id="{3F9ABAE4-46AD-4710-AD4D-A6E013BBF781}"/>
              </a:ext>
            </a:extLst>
          </p:cNvPr>
          <p:cNvPicPr/>
          <p:nvPr/>
        </p:nvPicPr>
        <p:blipFill rotWithShape="1">
          <a:blip r:embed="rId3">
            <a:extLst>
              <a:ext uri="{28A0092B-C50C-407E-A947-70E740481C1C}">
                <a14:useLocalDpi xmlns:a14="http://schemas.microsoft.com/office/drawing/2010/main" val="0"/>
              </a:ext>
            </a:extLst>
          </a:blip>
          <a:srcRect l="22540" r="23660" b="-1"/>
          <a:stretch/>
        </p:blipFill>
        <p:spPr bwMode="auto">
          <a:xfrm>
            <a:off x="4025610" y="3859921"/>
            <a:ext cx="2502746" cy="2871805"/>
          </a:xfrm>
          <a:prstGeom prst="rect">
            <a:avLst/>
          </a:prstGeom>
          <a:noFill/>
        </p:spPr>
      </p:pic>
      <p:pic>
        <p:nvPicPr>
          <p:cNvPr id="10" name="Pladsholder til indhold 4" descr="http://bodymindacademy.dk/wp-content/uploads/Talordentligt_logo_samlet.jpg">
            <a:extLst>
              <a:ext uri="{FF2B5EF4-FFF2-40B4-BE49-F238E27FC236}">
                <a16:creationId xmlns:a16="http://schemas.microsoft.com/office/drawing/2014/main" id="{EF0749C9-A9F5-47EF-AFBE-0413026E65BC}"/>
              </a:ext>
            </a:extLst>
          </p:cNvPr>
          <p:cNvPicPr>
            <a:picLocks/>
          </p:cNvPicPr>
          <p:nvPr/>
        </p:nvPicPr>
        <p:blipFill rotWithShape="1">
          <a:blip r:embed="rId4">
            <a:extLst>
              <a:ext uri="{28A0092B-C50C-407E-A947-70E740481C1C}">
                <a14:useLocalDpi xmlns:a14="http://schemas.microsoft.com/office/drawing/2010/main" val="0"/>
              </a:ext>
            </a:extLst>
          </a:blip>
          <a:srcRect r="-2" b="1313"/>
          <a:stretch/>
        </p:blipFill>
        <p:spPr bwMode="auto">
          <a:xfrm>
            <a:off x="6459085" y="3859921"/>
            <a:ext cx="3355475" cy="1749125"/>
          </a:xfrm>
          <a:prstGeom prst="rect">
            <a:avLst/>
          </a:prstGeom>
          <a:noFill/>
        </p:spPr>
      </p:pic>
    </p:spTree>
    <p:extLst>
      <p:ext uri="{BB962C8B-B14F-4D97-AF65-F5344CB8AC3E}">
        <p14:creationId xmlns:p14="http://schemas.microsoft.com/office/powerpoint/2010/main" val="1002733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dsholder til indhold 2">
            <a:extLst>
              <a:ext uri="{FF2B5EF4-FFF2-40B4-BE49-F238E27FC236}">
                <a16:creationId xmlns:a16="http://schemas.microsoft.com/office/drawing/2014/main" id="{4505BC89-F096-439E-AB19-7D0E7B09690E}"/>
              </a:ext>
            </a:extLst>
          </p:cNvPr>
          <p:cNvPicPr>
            <a:picLocks noGrp="1" noChangeAspect="1"/>
          </p:cNvPicPr>
          <p:nvPr>
            <p:ph idx="1"/>
          </p:nvPr>
        </p:nvPicPr>
        <p:blipFill>
          <a:blip r:embed="rId2"/>
          <a:stretch>
            <a:fillRect/>
          </a:stretch>
        </p:blipFill>
        <p:spPr>
          <a:xfrm>
            <a:off x="4605329" y="2783840"/>
            <a:ext cx="5166172" cy="2975389"/>
          </a:xfrm>
        </p:spPr>
      </p:pic>
      <p:sp>
        <p:nvSpPr>
          <p:cNvPr id="4" name="Title 3">
            <a:extLst>
              <a:ext uri="{FF2B5EF4-FFF2-40B4-BE49-F238E27FC236}">
                <a16:creationId xmlns:a16="http://schemas.microsoft.com/office/drawing/2014/main" id="{FD9AA933-F135-4241-8F36-CB006C9C79F1}"/>
              </a:ext>
            </a:extLst>
          </p:cNvPr>
          <p:cNvSpPr>
            <a:spLocks noGrp="1"/>
          </p:cNvSpPr>
          <p:nvPr>
            <p:ph type="title"/>
          </p:nvPr>
        </p:nvSpPr>
        <p:spPr/>
        <p:txBody>
          <a:bodyPr/>
          <a:lstStyle/>
          <a:p>
            <a:r>
              <a:rPr lang="da-DK" dirty="0"/>
              <a:t>Spørgsmål og evaluering</a:t>
            </a:r>
          </a:p>
        </p:txBody>
      </p:sp>
    </p:spTree>
    <p:extLst>
      <p:ext uri="{BB962C8B-B14F-4D97-AF65-F5344CB8AC3E}">
        <p14:creationId xmlns:p14="http://schemas.microsoft.com/office/powerpoint/2010/main" val="466216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dsholder til indhold 2">
            <a:extLst>
              <a:ext uri="{FF2B5EF4-FFF2-40B4-BE49-F238E27FC236}">
                <a16:creationId xmlns:a16="http://schemas.microsoft.com/office/drawing/2014/main" id="{3CA46D4F-9A2C-467A-ADCE-EE7ED2EE3DB9}"/>
              </a:ext>
            </a:extLst>
          </p:cNvPr>
          <p:cNvPicPr>
            <a:picLocks noGrp="1" noChangeAspect="1"/>
          </p:cNvPicPr>
          <p:nvPr>
            <p:ph idx="1"/>
          </p:nvPr>
        </p:nvPicPr>
        <p:blipFill>
          <a:blip r:embed="rId2"/>
          <a:stretch>
            <a:fillRect/>
          </a:stretch>
        </p:blipFill>
        <p:spPr>
          <a:xfrm>
            <a:off x="4913979" y="2338705"/>
            <a:ext cx="4883437" cy="3200802"/>
          </a:xfrm>
        </p:spPr>
      </p:pic>
      <p:sp>
        <p:nvSpPr>
          <p:cNvPr id="4" name="Title 3">
            <a:extLst>
              <a:ext uri="{FF2B5EF4-FFF2-40B4-BE49-F238E27FC236}">
                <a16:creationId xmlns:a16="http://schemas.microsoft.com/office/drawing/2014/main" id="{74962174-0EE9-41FE-8C87-02C926DA7EFE}"/>
              </a:ext>
            </a:extLst>
          </p:cNvPr>
          <p:cNvSpPr>
            <a:spLocks noGrp="1"/>
          </p:cNvSpPr>
          <p:nvPr>
            <p:ph type="title"/>
          </p:nvPr>
        </p:nvSpPr>
        <p:spPr/>
        <p:txBody>
          <a:bodyPr/>
          <a:lstStyle/>
          <a:p>
            <a:r>
              <a:rPr lang="da-DK" dirty="0"/>
              <a:t>Tak for i dag</a:t>
            </a:r>
          </a:p>
        </p:txBody>
      </p:sp>
    </p:spTree>
    <p:extLst>
      <p:ext uri="{BB962C8B-B14F-4D97-AF65-F5344CB8AC3E}">
        <p14:creationId xmlns:p14="http://schemas.microsoft.com/office/powerpoint/2010/main" val="2318691625"/>
      </p:ext>
    </p:extLst>
  </p:cSld>
  <p:clrMapOvr>
    <a:masterClrMapping/>
  </p:clrMapOvr>
</p:sld>
</file>

<file path=ppt/theme/theme1.xml><?xml version="1.0" encoding="utf-8"?>
<a:theme xmlns:a="http://schemas.openxmlformats.org/drawingml/2006/main" name="Syddansk Erhvervsskole">
  <a:themeElements>
    <a:clrScheme name="SDE DEC 21">
      <a:dk1>
        <a:srgbClr val="58595B"/>
      </a:dk1>
      <a:lt1>
        <a:srgbClr val="FFFFFF"/>
      </a:lt1>
      <a:dk2>
        <a:srgbClr val="DBA227"/>
      </a:dk2>
      <a:lt2>
        <a:srgbClr val="ED6C4D"/>
      </a:lt2>
      <a:accent1>
        <a:srgbClr val="00788A"/>
      </a:accent1>
      <a:accent2>
        <a:srgbClr val="6696B1"/>
      </a:accent2>
      <a:accent3>
        <a:srgbClr val="58595B"/>
      </a:accent3>
      <a:accent4>
        <a:srgbClr val="878787"/>
      </a:accent4>
      <a:accent5>
        <a:srgbClr val="94A964"/>
      </a:accent5>
      <a:accent6>
        <a:srgbClr val="002C50"/>
      </a:accent6>
      <a:hlink>
        <a:srgbClr val="58595B"/>
      </a:hlink>
      <a:folHlink>
        <a:srgbClr val="58595B"/>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DE-2020-PowerPoint-template-28.12.21-komprimeret.potx" id="{AAAC84EB-BE88-4633-B2C9-51FB4D957413}" vid="{0175D627-D076-445E-AE0C-7947DEE1BF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49b6b25-34e1-447c-9bdb-70f4fd9e975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DBDA49DE212D8428F051274474753CF" ma:contentTypeVersion="10" ma:contentTypeDescription="Create a new document." ma:contentTypeScope="" ma:versionID="dbc36c94b31eb9eda17748e29cf50ec4">
  <xsd:schema xmlns:xsd="http://www.w3.org/2001/XMLSchema" xmlns:xs="http://www.w3.org/2001/XMLSchema" xmlns:p="http://schemas.microsoft.com/office/2006/metadata/properties" xmlns:ns3="ed6a36d2-4c88-4013-bf44-ae8c7fd56c39" xmlns:ns4="849b6b25-34e1-447c-9bdb-70f4fd9e9754" targetNamespace="http://schemas.microsoft.com/office/2006/metadata/properties" ma:root="true" ma:fieldsID="35852aad5e42591a7197a76500348a3f" ns3:_="" ns4:_="">
    <xsd:import namespace="ed6a36d2-4c88-4013-bf44-ae8c7fd56c39"/>
    <xsd:import namespace="849b6b25-34e1-447c-9bdb-70f4fd9e975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ObjectDetectorVersions" minOccurs="0"/>
                <xsd:element ref="ns4:_activity"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6a36d2-4c88-4013-bf44-ae8c7fd56c3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9b6b25-34e1-447c-9bdb-70f4fd9e975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4211BA-787E-4E89-8B96-1D168932A2E0}">
  <ds:schemaRefs>
    <ds:schemaRef ds:uri="http://schemas.microsoft.com/sharepoint/v3/contenttype/forms"/>
  </ds:schemaRefs>
</ds:datastoreItem>
</file>

<file path=customXml/itemProps2.xml><?xml version="1.0" encoding="utf-8"?>
<ds:datastoreItem xmlns:ds="http://schemas.openxmlformats.org/officeDocument/2006/customXml" ds:itemID="{AD1F2890-F812-4E14-8134-B055521C8404}">
  <ds:schemaRefs>
    <ds:schemaRef ds:uri="http://purl.org/dc/dcmitype/"/>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purl.org/dc/elements/1.1/"/>
    <ds:schemaRef ds:uri="http://schemas.microsoft.com/office/2006/documentManagement/types"/>
    <ds:schemaRef ds:uri="http://purl.org/dc/terms/"/>
    <ds:schemaRef ds:uri="849b6b25-34e1-447c-9bdb-70f4fd9e9754"/>
    <ds:schemaRef ds:uri="ed6a36d2-4c88-4013-bf44-ae8c7fd56c39"/>
  </ds:schemaRefs>
</ds:datastoreItem>
</file>

<file path=customXml/itemProps3.xml><?xml version="1.0" encoding="utf-8"?>
<ds:datastoreItem xmlns:ds="http://schemas.openxmlformats.org/officeDocument/2006/customXml" ds:itemID="{5D8D4B9F-8443-4982-B297-548D380A3E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6a36d2-4c88-4013-bf44-ae8c7fd56c39"/>
    <ds:schemaRef ds:uri="849b6b25-34e1-447c-9bdb-70f4fd9e97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SDE-2020-PowerPoint-template-28.12.21-komprimeret</Template>
  <TotalTime>623</TotalTime>
  <Words>2810</Words>
  <Application>Microsoft Office PowerPoint</Application>
  <PresentationFormat>Widescreen</PresentationFormat>
  <Paragraphs>437</Paragraphs>
  <Slides>36</Slides>
  <Notes>26</Notes>
  <HiddenSlides>3</HiddenSlides>
  <MMClips>1</MMClips>
  <ScaleCrop>false</ScaleCrop>
  <HeadingPairs>
    <vt:vector size="8" baseType="variant">
      <vt:variant>
        <vt:lpstr>Benyttede skrifttyper</vt:lpstr>
      </vt:variant>
      <vt:variant>
        <vt:i4>6</vt:i4>
      </vt:variant>
      <vt:variant>
        <vt:lpstr>Tema</vt:lpstr>
      </vt:variant>
      <vt:variant>
        <vt:i4>1</vt:i4>
      </vt:variant>
      <vt:variant>
        <vt:lpstr>Integrerede OLE-servere</vt:lpstr>
      </vt:variant>
      <vt:variant>
        <vt:i4>1</vt:i4>
      </vt:variant>
      <vt:variant>
        <vt:lpstr>Slidetitler</vt:lpstr>
      </vt:variant>
      <vt:variant>
        <vt:i4>36</vt:i4>
      </vt:variant>
    </vt:vector>
  </HeadingPairs>
  <TitlesOfParts>
    <vt:vector size="44" baseType="lpstr">
      <vt:lpstr>AppleSystemUIFont</vt:lpstr>
      <vt:lpstr>Arial</vt:lpstr>
      <vt:lpstr>Calibri</vt:lpstr>
      <vt:lpstr>OpenSans</vt:lpstr>
      <vt:lpstr>Symbol</vt:lpstr>
      <vt:lpstr>Times New Roman</vt:lpstr>
      <vt:lpstr>Syddansk Erhvervsskole</vt:lpstr>
      <vt:lpstr>Acrobat Document</vt:lpstr>
      <vt:lpstr>PowerPoint-præsentation</vt:lpstr>
      <vt:lpstr>PowerPoint-præsentation</vt:lpstr>
      <vt:lpstr>PowerPoint-præsentation</vt:lpstr>
      <vt:lpstr>Velkommen -Praktikvejledning for den uddannelsesansvarlige </vt:lpstr>
      <vt:lpstr>Program for dagen</vt:lpstr>
      <vt:lpstr>Formål med kurset</vt:lpstr>
      <vt:lpstr>Roller og ansvar</vt:lpstr>
      <vt:lpstr>Roller og ansvar</vt:lpstr>
      <vt:lpstr>Opbygning af uddannelsen</vt:lpstr>
      <vt:lpstr>Opbygning af uddannelsen EUX/EUD</vt:lpstr>
      <vt:lpstr>Pause!</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Samarbejde mellem skole, LUU og virksomhed</vt:lpstr>
      <vt:lpstr>Muligheder for SPS</vt:lpstr>
      <vt:lpstr>Muligheder for SPS</vt:lpstr>
      <vt:lpstr>Muligheder for SPS (Bilag)</vt:lpstr>
      <vt:lpstr>Frokost</vt:lpstr>
      <vt:lpstr>Logbog</vt:lpstr>
      <vt:lpstr>Ungekultur</vt:lpstr>
      <vt:lpstr>Ungekultur – Opstart i virksomheden</vt:lpstr>
      <vt:lpstr>Pause</vt:lpstr>
      <vt:lpstr>LUU – Lokalt uddannelsesudvalg</vt:lpstr>
      <vt:lpstr>LUU – Lokalt uddannelsesudvalg</vt:lpstr>
      <vt:lpstr>LUU – Lokalt uddannelsesudvalg</vt:lpstr>
      <vt:lpstr>LUU – Lokalt uddannelsesudvalg</vt:lpstr>
      <vt:lpstr>Spørgsmål og evaluering</vt:lpstr>
      <vt:lpstr>Tak for i dag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Christina Vilms Kay</dc:creator>
  <cp:lastModifiedBy>Nicolaj Duus Baadsgaard</cp:lastModifiedBy>
  <cp:revision>66</cp:revision>
  <cp:lastPrinted>2024-05-13T08:13:42Z</cp:lastPrinted>
  <dcterms:created xsi:type="dcterms:W3CDTF">2022-01-07T13:04:48Z</dcterms:created>
  <dcterms:modified xsi:type="dcterms:W3CDTF">2024-11-20T08:07:57Z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0x010100EDBDA49DE212D8428F051274474753CF</vt:lpwstr>
  </property>
</Properties>
</file>